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54"/>
  </p:notesMasterIdLst>
  <p:sldIdLst>
    <p:sldId id="286" r:id="rId2"/>
    <p:sldId id="279" r:id="rId3"/>
    <p:sldId id="280" r:id="rId4"/>
    <p:sldId id="311" r:id="rId5"/>
    <p:sldId id="275" r:id="rId6"/>
    <p:sldId id="285" r:id="rId7"/>
    <p:sldId id="306" r:id="rId8"/>
    <p:sldId id="276" r:id="rId9"/>
    <p:sldId id="308" r:id="rId10"/>
    <p:sldId id="352" r:id="rId11"/>
    <p:sldId id="353" r:id="rId12"/>
    <p:sldId id="354" r:id="rId13"/>
    <p:sldId id="355" r:id="rId14"/>
    <p:sldId id="356" r:id="rId15"/>
    <p:sldId id="287" r:id="rId16"/>
    <p:sldId id="357" r:id="rId17"/>
    <p:sldId id="358" r:id="rId18"/>
    <p:sldId id="359" r:id="rId19"/>
    <p:sldId id="288" r:id="rId20"/>
    <p:sldId id="317" r:id="rId21"/>
    <p:sldId id="318" r:id="rId22"/>
    <p:sldId id="319" r:id="rId23"/>
    <p:sldId id="320" r:id="rId24"/>
    <p:sldId id="323" r:id="rId25"/>
    <p:sldId id="348" r:id="rId26"/>
    <p:sldId id="350" r:id="rId27"/>
    <p:sldId id="312" r:id="rId28"/>
    <p:sldId id="307" r:id="rId29"/>
    <p:sldId id="265" r:id="rId30"/>
    <p:sldId id="309" r:id="rId31"/>
    <p:sldId id="310" r:id="rId32"/>
    <p:sldId id="284" r:id="rId33"/>
    <p:sldId id="366" r:id="rId34"/>
    <p:sldId id="361" r:id="rId35"/>
    <p:sldId id="294" r:id="rId36"/>
    <p:sldId id="362" r:id="rId37"/>
    <p:sldId id="369" r:id="rId38"/>
    <p:sldId id="365" r:id="rId39"/>
    <p:sldId id="368" r:id="rId40"/>
    <p:sldId id="299" r:id="rId41"/>
    <p:sldId id="296" r:id="rId42"/>
    <p:sldId id="297" r:id="rId43"/>
    <p:sldId id="371" r:id="rId44"/>
    <p:sldId id="373" r:id="rId45"/>
    <p:sldId id="374" r:id="rId46"/>
    <p:sldId id="283" r:id="rId47"/>
    <p:sldId id="274" r:id="rId48"/>
    <p:sldId id="314" r:id="rId49"/>
    <p:sldId id="367" r:id="rId50"/>
    <p:sldId id="302" r:id="rId51"/>
    <p:sldId id="303" r:id="rId52"/>
    <p:sldId id="304" r:id="rId53"/>
  </p:sldIdLst>
  <p:sldSz cx="12192000" cy="6858000"/>
  <p:notesSz cx="6858000" cy="9144000"/>
  <p:custDataLst>
    <p:tags r:id="rId5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1E27"/>
    <a:srgbClr val="017E76"/>
    <a:srgbClr val="06141A"/>
    <a:srgbClr val="00544F"/>
    <a:srgbClr val="0C2834"/>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0" autoAdjust="0"/>
    <p:restoredTop sz="94660"/>
  </p:normalViewPr>
  <p:slideViewPr>
    <p:cSldViewPr snapToGrid="0">
      <p:cViewPr varScale="1">
        <p:scale>
          <a:sx n="86" d="100"/>
          <a:sy n="86" d="100"/>
        </p:scale>
        <p:origin x="638" y="5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2019/12/24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916805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3904549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070563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08981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1653384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48432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3278861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4241104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624600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338897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159908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1749056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3536825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3927468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2768780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2104800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2022513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3040688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1347494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2907805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612660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3611384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3299462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580346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214145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1788607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243727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2637129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2644818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39</a:t>
            </a:fld>
            <a:endParaRPr lang="zh-CN" altLang="en-US"/>
          </a:p>
        </p:txBody>
      </p:sp>
    </p:spTree>
    <p:extLst>
      <p:ext uri="{BB962C8B-B14F-4D97-AF65-F5344CB8AC3E}">
        <p14:creationId xmlns:p14="http://schemas.microsoft.com/office/powerpoint/2010/main" val="1409908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215277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40</a:t>
            </a:fld>
            <a:endParaRPr lang="zh-CN" altLang="en-US"/>
          </a:p>
        </p:txBody>
      </p:sp>
    </p:spTree>
    <p:extLst>
      <p:ext uri="{BB962C8B-B14F-4D97-AF65-F5344CB8AC3E}">
        <p14:creationId xmlns:p14="http://schemas.microsoft.com/office/powerpoint/2010/main" val="23180049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400911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42</a:t>
            </a:fld>
            <a:endParaRPr lang="zh-CN" altLang="en-US"/>
          </a:p>
        </p:txBody>
      </p:sp>
    </p:spTree>
    <p:extLst>
      <p:ext uri="{BB962C8B-B14F-4D97-AF65-F5344CB8AC3E}">
        <p14:creationId xmlns:p14="http://schemas.microsoft.com/office/powerpoint/2010/main" val="1281990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43</a:t>
            </a:fld>
            <a:endParaRPr lang="zh-CN" altLang="en-US"/>
          </a:p>
        </p:txBody>
      </p:sp>
    </p:spTree>
    <p:extLst>
      <p:ext uri="{BB962C8B-B14F-4D97-AF65-F5344CB8AC3E}">
        <p14:creationId xmlns:p14="http://schemas.microsoft.com/office/powerpoint/2010/main" val="2079962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44</a:t>
            </a:fld>
            <a:endParaRPr lang="zh-CN" altLang="en-US"/>
          </a:p>
        </p:txBody>
      </p:sp>
    </p:spTree>
    <p:extLst>
      <p:ext uri="{BB962C8B-B14F-4D97-AF65-F5344CB8AC3E}">
        <p14:creationId xmlns:p14="http://schemas.microsoft.com/office/powerpoint/2010/main" val="4120878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45</a:t>
            </a:fld>
            <a:endParaRPr lang="zh-CN" altLang="en-US"/>
          </a:p>
        </p:txBody>
      </p:sp>
    </p:spTree>
    <p:extLst>
      <p:ext uri="{BB962C8B-B14F-4D97-AF65-F5344CB8AC3E}">
        <p14:creationId xmlns:p14="http://schemas.microsoft.com/office/powerpoint/2010/main" val="21052760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46</a:t>
            </a:fld>
            <a:endParaRPr lang="zh-CN" altLang="en-US"/>
          </a:p>
        </p:txBody>
      </p:sp>
    </p:spTree>
    <p:extLst>
      <p:ext uri="{BB962C8B-B14F-4D97-AF65-F5344CB8AC3E}">
        <p14:creationId xmlns:p14="http://schemas.microsoft.com/office/powerpoint/2010/main" val="600632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47</a:t>
            </a:fld>
            <a:endParaRPr lang="zh-CN" altLang="en-US"/>
          </a:p>
        </p:txBody>
      </p:sp>
    </p:spTree>
    <p:extLst>
      <p:ext uri="{BB962C8B-B14F-4D97-AF65-F5344CB8AC3E}">
        <p14:creationId xmlns:p14="http://schemas.microsoft.com/office/powerpoint/2010/main" val="27926183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48</a:t>
            </a:fld>
            <a:endParaRPr lang="zh-CN" altLang="en-US"/>
          </a:p>
        </p:txBody>
      </p:sp>
    </p:spTree>
    <p:extLst>
      <p:ext uri="{BB962C8B-B14F-4D97-AF65-F5344CB8AC3E}">
        <p14:creationId xmlns:p14="http://schemas.microsoft.com/office/powerpoint/2010/main" val="2557481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49</a:t>
            </a:fld>
            <a:endParaRPr lang="zh-CN" altLang="en-US"/>
          </a:p>
        </p:txBody>
      </p:sp>
    </p:spTree>
    <p:extLst>
      <p:ext uri="{BB962C8B-B14F-4D97-AF65-F5344CB8AC3E}">
        <p14:creationId xmlns:p14="http://schemas.microsoft.com/office/powerpoint/2010/main" val="297046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4216645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50</a:t>
            </a:fld>
            <a:endParaRPr lang="zh-CN" altLang="en-US"/>
          </a:p>
        </p:txBody>
      </p:sp>
    </p:spTree>
    <p:extLst>
      <p:ext uri="{BB962C8B-B14F-4D97-AF65-F5344CB8AC3E}">
        <p14:creationId xmlns:p14="http://schemas.microsoft.com/office/powerpoint/2010/main" val="8190429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51</a:t>
            </a:fld>
            <a:endParaRPr lang="zh-CN" altLang="en-US"/>
          </a:p>
        </p:txBody>
      </p:sp>
    </p:spTree>
    <p:extLst>
      <p:ext uri="{BB962C8B-B14F-4D97-AF65-F5344CB8AC3E}">
        <p14:creationId xmlns:p14="http://schemas.microsoft.com/office/powerpoint/2010/main" val="2977179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52</a:t>
            </a:fld>
            <a:endParaRPr lang="zh-CN" altLang="en-US"/>
          </a:p>
        </p:txBody>
      </p:sp>
    </p:spTree>
    <p:extLst>
      <p:ext uri="{BB962C8B-B14F-4D97-AF65-F5344CB8AC3E}">
        <p14:creationId xmlns:p14="http://schemas.microsoft.com/office/powerpoint/2010/main" val="105704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3499535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2212305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3640739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3645942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9765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菱形 20">
            <a:extLst>
              <a:ext uri="{FF2B5EF4-FFF2-40B4-BE49-F238E27FC236}">
                <a16:creationId xmlns:a16="http://schemas.microsoft.com/office/drawing/2014/main" id="{05A2D0FE-2D99-4784-A9F3-EE98E4314D60}"/>
              </a:ext>
            </a:extLst>
          </p:cNvPr>
          <p:cNvSpPr/>
          <p:nvPr/>
        </p:nvSpPr>
        <p:spPr>
          <a:xfrm>
            <a:off x="2870200" y="203200"/>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5D99C446-CD67-4B11-99FB-7784DDEC3C03}"/>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3"/>
            <a:srcRect/>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23BFD42-63C2-4A06-896F-E7FA17644C97}"/>
              </a:ext>
            </a:extLst>
          </p:cNvPr>
          <p:cNvSpPr txBox="1"/>
          <p:nvPr/>
        </p:nvSpPr>
        <p:spPr>
          <a:xfrm>
            <a:off x="2322357" y="4025900"/>
            <a:ext cx="7547286" cy="48038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400" dirty="0">
                <a:solidFill>
                  <a:schemeClr val="bg1">
                    <a:lumMod val="50000"/>
                  </a:schemeClr>
                </a:solidFill>
                <a:latin typeface="Century Gothic" panose="020B0502020202020204" pitchFamily="34" charset="0"/>
                <a:ea typeface="+mj-ea"/>
              </a:rPr>
              <a:t>合肥工业大学软件学院</a:t>
            </a:r>
            <a:endParaRPr lang="en-US" altLang="zh-CN" sz="2400" dirty="0">
              <a:solidFill>
                <a:schemeClr val="bg1">
                  <a:lumMod val="50000"/>
                </a:schemeClr>
              </a:solidFill>
              <a:latin typeface="Century Gothic" panose="020B0502020202020204" pitchFamily="34" charset="0"/>
              <a:ea typeface="+mj-ea"/>
            </a:endParaRPr>
          </a:p>
        </p:txBody>
      </p:sp>
      <p:sp>
        <p:nvSpPr>
          <p:cNvPr id="13" name="任意多边形: 形状 12">
            <a:extLst>
              <a:ext uri="{FF2B5EF4-FFF2-40B4-BE49-F238E27FC236}">
                <a16:creationId xmlns:a16="http://schemas.microsoft.com/office/drawing/2014/main" id="{DC422CE3-C057-4955-BC7E-22A351A9F6BE}"/>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FA076802-9DD5-4D33-BC27-0A7D68935343}"/>
              </a:ext>
            </a:extLst>
          </p:cNvPr>
          <p:cNvSpPr/>
          <p:nvPr/>
        </p:nvSpPr>
        <p:spPr>
          <a:xfrm>
            <a:off x="3486150" y="1683607"/>
            <a:ext cx="5219700" cy="2000250"/>
          </a:xfrm>
          <a:custGeom>
            <a:avLst/>
            <a:gdLst>
              <a:gd name="connsiteX0" fmla="*/ 0 w 5219700"/>
              <a:gd name="connsiteY0" fmla="*/ 0 h 2000250"/>
              <a:gd name="connsiteX1" fmla="*/ 5219700 w 5219700"/>
              <a:gd name="connsiteY1" fmla="*/ 0 h 2000250"/>
              <a:gd name="connsiteX2" fmla="*/ 5219700 w 5219700"/>
              <a:gd name="connsiteY2" fmla="*/ 2000250 h 2000250"/>
              <a:gd name="connsiteX3" fmla="*/ 5153930 w 5219700"/>
              <a:gd name="connsiteY3" fmla="*/ 2000250 h 2000250"/>
              <a:gd name="connsiteX4" fmla="*/ 5153930 w 5219700"/>
              <a:gd name="connsiteY4" fmla="*/ 65770 h 2000250"/>
              <a:gd name="connsiteX5" fmla="*/ 65770 w 5219700"/>
              <a:gd name="connsiteY5" fmla="*/ 65770 h 2000250"/>
              <a:gd name="connsiteX6" fmla="*/ 65770 w 5219700"/>
              <a:gd name="connsiteY6" fmla="*/ 2000250 h 2000250"/>
              <a:gd name="connsiteX7" fmla="*/ 0 w 5219700"/>
              <a:gd name="connsiteY7" fmla="*/ 2000250 h 2000250"/>
              <a:gd name="connsiteX8" fmla="*/ 0 w 5219700"/>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2000250">
                <a:moveTo>
                  <a:pt x="0" y="0"/>
                </a:moveTo>
                <a:lnTo>
                  <a:pt x="5219700" y="0"/>
                </a:lnTo>
                <a:lnTo>
                  <a:pt x="5219700" y="2000250"/>
                </a:lnTo>
                <a:lnTo>
                  <a:pt x="5153930" y="2000250"/>
                </a:lnTo>
                <a:lnTo>
                  <a:pt x="5153930" y="65770"/>
                </a:lnTo>
                <a:lnTo>
                  <a:pt x="65770" y="65770"/>
                </a:lnTo>
                <a:lnTo>
                  <a:pt x="65770" y="2000250"/>
                </a:lnTo>
                <a:lnTo>
                  <a:pt x="0" y="2000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C09ED340-9056-4304-AC59-7E9549A3FFB4}"/>
              </a:ext>
            </a:extLst>
          </p:cNvPr>
          <p:cNvSpPr/>
          <p:nvPr/>
        </p:nvSpPr>
        <p:spPr>
          <a:xfrm>
            <a:off x="3486150" y="3677226"/>
            <a:ext cx="5219700" cy="1339275"/>
          </a:xfrm>
          <a:custGeom>
            <a:avLst/>
            <a:gdLst>
              <a:gd name="connsiteX0" fmla="*/ 0 w 5219700"/>
              <a:gd name="connsiteY0" fmla="*/ 900843 h 1339275"/>
              <a:gd name="connsiteX1" fmla="*/ 65770 w 5219700"/>
              <a:gd name="connsiteY1" fmla="*/ 900843 h 1339275"/>
              <a:gd name="connsiteX2" fmla="*/ 65770 w 5219700"/>
              <a:gd name="connsiteY2" fmla="*/ 1273505 h 1339275"/>
              <a:gd name="connsiteX3" fmla="*/ 5153930 w 5219700"/>
              <a:gd name="connsiteY3" fmla="*/ 1273505 h 1339275"/>
              <a:gd name="connsiteX4" fmla="*/ 5153930 w 5219700"/>
              <a:gd name="connsiteY4" fmla="*/ 900843 h 1339275"/>
              <a:gd name="connsiteX5" fmla="*/ 5219700 w 5219700"/>
              <a:gd name="connsiteY5" fmla="*/ 900843 h 1339275"/>
              <a:gd name="connsiteX6" fmla="*/ 5219700 w 5219700"/>
              <a:gd name="connsiteY6" fmla="*/ 1339275 h 1339275"/>
              <a:gd name="connsiteX7" fmla="*/ 0 w 5219700"/>
              <a:gd name="connsiteY7" fmla="*/ 1339275 h 1339275"/>
              <a:gd name="connsiteX8" fmla="*/ 5153930 w 5219700"/>
              <a:gd name="connsiteY8" fmla="*/ 0 h 1339275"/>
              <a:gd name="connsiteX9" fmla="*/ 5219700 w 5219700"/>
              <a:gd name="connsiteY9" fmla="*/ 0 h 1339275"/>
              <a:gd name="connsiteX10" fmla="*/ 5219700 w 5219700"/>
              <a:gd name="connsiteY10" fmla="*/ 335974 h 1339275"/>
              <a:gd name="connsiteX11" fmla="*/ 5153930 w 5219700"/>
              <a:gd name="connsiteY11" fmla="*/ 335974 h 1339275"/>
              <a:gd name="connsiteX12" fmla="*/ 0 w 5219700"/>
              <a:gd name="connsiteY12" fmla="*/ 0 h 1339275"/>
              <a:gd name="connsiteX13" fmla="*/ 65770 w 5219700"/>
              <a:gd name="connsiteY13" fmla="*/ 0 h 1339275"/>
              <a:gd name="connsiteX14" fmla="*/ 65770 w 5219700"/>
              <a:gd name="connsiteY14" fmla="*/ 335974 h 1339275"/>
              <a:gd name="connsiteX15" fmla="*/ 0 w 5219700"/>
              <a:gd name="connsiteY15" fmla="*/ 335974 h 13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9700" h="1339275">
                <a:moveTo>
                  <a:pt x="0" y="900843"/>
                </a:moveTo>
                <a:lnTo>
                  <a:pt x="65770" y="900843"/>
                </a:lnTo>
                <a:lnTo>
                  <a:pt x="65770" y="1273505"/>
                </a:lnTo>
                <a:lnTo>
                  <a:pt x="5153930" y="1273505"/>
                </a:lnTo>
                <a:lnTo>
                  <a:pt x="5153930" y="900843"/>
                </a:lnTo>
                <a:lnTo>
                  <a:pt x="5219700" y="900843"/>
                </a:lnTo>
                <a:lnTo>
                  <a:pt x="5219700" y="1339275"/>
                </a:lnTo>
                <a:lnTo>
                  <a:pt x="0" y="1339275"/>
                </a:lnTo>
                <a:close/>
                <a:moveTo>
                  <a:pt x="5153930" y="0"/>
                </a:moveTo>
                <a:lnTo>
                  <a:pt x="5219700" y="0"/>
                </a:lnTo>
                <a:lnTo>
                  <a:pt x="5219700" y="335974"/>
                </a:lnTo>
                <a:lnTo>
                  <a:pt x="5153930" y="335974"/>
                </a:lnTo>
                <a:close/>
                <a:moveTo>
                  <a:pt x="0" y="0"/>
                </a:moveTo>
                <a:lnTo>
                  <a:pt x="65770" y="0"/>
                </a:lnTo>
                <a:lnTo>
                  <a:pt x="65770" y="335974"/>
                </a:lnTo>
                <a:lnTo>
                  <a:pt x="0" y="33597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204FEED-CF5F-42F7-A086-06587B232820}"/>
              </a:ext>
            </a:extLst>
          </p:cNvPr>
          <p:cNvSpPr txBox="1"/>
          <p:nvPr/>
        </p:nvSpPr>
        <p:spPr>
          <a:xfrm>
            <a:off x="3920816" y="2480611"/>
            <a:ext cx="4346884" cy="1107996"/>
          </a:xfrm>
          <a:prstGeom prst="rect">
            <a:avLst/>
          </a:prstGeom>
          <a:noFill/>
        </p:spPr>
        <p:txBody>
          <a:bodyPr wrap="square" rtlCol="0">
            <a:spAutoFit/>
            <a:scene3d>
              <a:camera prst="orthographicFront"/>
              <a:lightRig rig="threePt" dir="t"/>
            </a:scene3d>
            <a:sp3d contourW="12700"/>
          </a:bodyPr>
          <a:lstStyle/>
          <a:p>
            <a:pPr algn="dist"/>
            <a:r>
              <a:rPr lang="zh-CN" altLang="en-US" sz="6600" b="1" dirty="0">
                <a:solidFill>
                  <a:schemeClr val="bg1"/>
                </a:solidFill>
              </a:rPr>
              <a:t>项目汇报</a:t>
            </a:r>
          </a:p>
        </p:txBody>
      </p:sp>
      <p:sp>
        <p:nvSpPr>
          <p:cNvPr id="5" name="文本框 4">
            <a:extLst>
              <a:ext uri="{FF2B5EF4-FFF2-40B4-BE49-F238E27FC236}">
                <a16:creationId xmlns:a16="http://schemas.microsoft.com/office/drawing/2014/main" id="{27F9B568-53FF-4FDF-8013-8CCA5BAF4AA3}"/>
              </a:ext>
            </a:extLst>
          </p:cNvPr>
          <p:cNvSpPr txBox="1"/>
          <p:nvPr/>
        </p:nvSpPr>
        <p:spPr>
          <a:xfrm>
            <a:off x="4799081" y="1893157"/>
            <a:ext cx="2593837" cy="587454"/>
          </a:xfrm>
          <a:prstGeom prst="rect">
            <a:avLst/>
          </a:prstGeom>
          <a:noFill/>
        </p:spPr>
        <p:txBody>
          <a:bodyPr wrap="square" rtlCol="0">
            <a:spAutoFit/>
            <a:scene3d>
              <a:camera prst="orthographicFront"/>
              <a:lightRig rig="threePt" dir="t"/>
            </a:scene3d>
            <a:sp3d contourW="12700"/>
          </a:bodyPr>
          <a:lstStyle/>
          <a:p>
            <a:pPr algn="dist"/>
            <a:r>
              <a:rPr lang="zh-CN" altLang="en-US" sz="3200" b="1" dirty="0">
                <a:solidFill>
                  <a:schemeClr val="bg1"/>
                </a:solidFill>
                <a:latin typeface="Century Gothic" panose="020B0502020202020204" pitchFamily="34" charset="0"/>
              </a:rPr>
              <a:t>计蒜鸽</a:t>
            </a:r>
          </a:p>
        </p:txBody>
      </p:sp>
      <p:sp>
        <p:nvSpPr>
          <p:cNvPr id="20" name="文本框 19">
            <a:extLst>
              <a:ext uri="{FF2B5EF4-FFF2-40B4-BE49-F238E27FC236}">
                <a16:creationId xmlns:a16="http://schemas.microsoft.com/office/drawing/2014/main" id="{9701E793-B17D-4A4B-B0CE-D7440DB76714}"/>
              </a:ext>
            </a:extLst>
          </p:cNvPr>
          <p:cNvSpPr txBox="1"/>
          <p:nvPr/>
        </p:nvSpPr>
        <p:spPr>
          <a:xfrm>
            <a:off x="3264135" y="5600995"/>
            <a:ext cx="5663730" cy="48038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400" dirty="0">
                <a:solidFill>
                  <a:schemeClr val="bg1">
                    <a:lumMod val="50000"/>
                  </a:schemeClr>
                </a:solidFill>
                <a:latin typeface="Century Gothic" panose="020B0502020202020204" pitchFamily="34" charset="0"/>
                <a:ea typeface="+mj-ea"/>
              </a:rPr>
              <a:t>汇报人：郑力煽</a:t>
            </a:r>
            <a:endParaRPr lang="en-US" altLang="zh-CN" sz="2400" dirty="0">
              <a:solidFill>
                <a:schemeClr val="bg1">
                  <a:lumMod val="50000"/>
                </a:schemeClr>
              </a:solidFill>
              <a:latin typeface="Century Gothic" panose="020B0502020202020204" pitchFamily="34" charset="0"/>
              <a:ea typeface="+mj-ea"/>
            </a:endParaRPr>
          </a:p>
        </p:txBody>
      </p:sp>
    </p:spTree>
    <p:extLst>
      <p:ext uri="{BB962C8B-B14F-4D97-AF65-F5344CB8AC3E}">
        <p14:creationId xmlns:p14="http://schemas.microsoft.com/office/powerpoint/2010/main" val="793732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40E439-14B0-4339-A46F-5C310BD728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059" y="0"/>
            <a:ext cx="7836631" cy="6858000"/>
          </a:xfrm>
          <a:prstGeom prst="rect">
            <a:avLst/>
          </a:prstGeom>
        </p:spPr>
      </p:pic>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sp>
        <p:nvSpPr>
          <p:cNvPr id="12" name="文本框 11">
            <a:extLst>
              <a:ext uri="{FF2B5EF4-FFF2-40B4-BE49-F238E27FC236}">
                <a16:creationId xmlns:a16="http://schemas.microsoft.com/office/drawing/2014/main" id="{0AAE01FB-079C-403B-A0EB-43ED1E84C3BC}"/>
              </a:ext>
            </a:extLst>
          </p:cNvPr>
          <p:cNvSpPr txBox="1"/>
          <p:nvPr/>
        </p:nvSpPr>
        <p:spPr>
          <a:xfrm>
            <a:off x="695682" y="1341120"/>
            <a:ext cx="553998" cy="5257932"/>
          </a:xfrm>
          <a:prstGeom prst="rect">
            <a:avLst/>
          </a:prstGeom>
          <a:noFill/>
        </p:spPr>
        <p:txBody>
          <a:bodyPr vert="eaVert" wrap="square" rtlCol="0">
            <a:spAutoFit/>
          </a:bodyPr>
          <a:lstStyle/>
          <a:p>
            <a:r>
              <a:rPr lang="zh-CN" altLang="en-US" sz="2400" b="1" dirty="0">
                <a:solidFill>
                  <a:schemeClr val="tx1">
                    <a:lumMod val="85000"/>
                    <a:lumOff val="15000"/>
                  </a:schemeClr>
                </a:solidFill>
              </a:rPr>
              <a:t>功能需求</a:t>
            </a:r>
            <a:r>
              <a:rPr lang="en-US" altLang="zh-CN" sz="2400" b="1" dirty="0">
                <a:solidFill>
                  <a:schemeClr val="tx1">
                    <a:lumMod val="85000"/>
                    <a:lumOff val="15000"/>
                  </a:schemeClr>
                </a:solidFill>
              </a:rPr>
              <a:t>——</a:t>
            </a:r>
            <a:r>
              <a:rPr lang="zh-CN" altLang="en-US" sz="2400" b="1" dirty="0">
                <a:solidFill>
                  <a:schemeClr val="tx1">
                    <a:lumMod val="85000"/>
                    <a:lumOff val="15000"/>
                  </a:schemeClr>
                </a:solidFill>
              </a:rPr>
              <a:t>管理团队</a:t>
            </a:r>
            <a:r>
              <a:rPr lang="en-US" altLang="zh-CN" sz="2400" b="1" dirty="0">
                <a:solidFill>
                  <a:schemeClr val="tx1">
                    <a:lumMod val="85000"/>
                    <a:lumOff val="15000"/>
                  </a:schemeClr>
                </a:solidFill>
              </a:rPr>
              <a:t>——</a:t>
            </a:r>
            <a:r>
              <a:rPr lang="zh-CN" altLang="en-US" sz="2400" b="1" dirty="0">
                <a:solidFill>
                  <a:schemeClr val="tx1">
                    <a:lumMod val="85000"/>
                    <a:lumOff val="15000"/>
                  </a:schemeClr>
                </a:solidFill>
              </a:rPr>
              <a:t>课程管理</a:t>
            </a:r>
          </a:p>
        </p:txBody>
      </p:sp>
      <p:sp>
        <p:nvSpPr>
          <p:cNvPr id="13" name="文本框 12">
            <a:extLst>
              <a:ext uri="{FF2B5EF4-FFF2-40B4-BE49-F238E27FC236}">
                <a16:creationId xmlns:a16="http://schemas.microsoft.com/office/drawing/2014/main" id="{1131DAC0-3969-4BDD-9F70-6F86BDBE6F38}"/>
              </a:ext>
            </a:extLst>
          </p:cNvPr>
          <p:cNvSpPr txBox="1"/>
          <p:nvPr/>
        </p:nvSpPr>
        <p:spPr>
          <a:xfrm>
            <a:off x="419285" y="1428704"/>
            <a:ext cx="395173" cy="3017520"/>
          </a:xfrm>
          <a:prstGeom prst="rect">
            <a:avLst/>
          </a:prstGeom>
          <a:noFill/>
        </p:spPr>
        <p:txBody>
          <a:bodyPr vert="eaVert" wrap="square" rtlCol="0">
            <a:spAutoFit/>
          </a:bodyPr>
          <a:lstStyle/>
          <a:p>
            <a:pPr>
              <a:lnSpc>
                <a:spcPct val="114000"/>
              </a:lnSpc>
            </a:pPr>
            <a:r>
              <a:rPr lang="en-US" altLang="zh-CN" sz="1200" dirty="0">
                <a:solidFill>
                  <a:schemeClr val="bg1">
                    <a:lumMod val="50000"/>
                  </a:schemeClr>
                </a:solidFill>
                <a:latin typeface="Century Gothic" panose="020B0502020202020204" pitchFamily="34" charset="0"/>
              </a:rPr>
              <a:t>Demand Analysis</a:t>
            </a:r>
          </a:p>
        </p:txBody>
      </p:sp>
      <p:sp>
        <p:nvSpPr>
          <p:cNvPr id="2" name="矩形 1">
            <a:extLst>
              <a:ext uri="{FF2B5EF4-FFF2-40B4-BE49-F238E27FC236}">
                <a16:creationId xmlns:a16="http://schemas.microsoft.com/office/drawing/2014/main" id="{73F91B57-6AC8-4B6C-B0F7-3963DC6A30AA}"/>
              </a:ext>
            </a:extLst>
          </p:cNvPr>
          <p:cNvSpPr/>
          <p:nvPr/>
        </p:nvSpPr>
        <p:spPr>
          <a:xfrm>
            <a:off x="6445188" y="6676008"/>
            <a:ext cx="772358" cy="137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9028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5298B0-50D8-404A-80E7-9166609B6D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 y="0"/>
            <a:ext cx="12078093" cy="6858000"/>
          </a:xfrm>
          <a:prstGeom prst="rect">
            <a:avLst/>
          </a:prstGeom>
        </p:spPr>
      </p:pic>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9" y="371367"/>
            <a:ext cx="7049274" cy="812016"/>
            <a:chOff x="7318011" y="1456480"/>
            <a:chExt cx="7049274"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1" y="1456480"/>
              <a:ext cx="7049274"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bg2">
                      <a:lumMod val="25000"/>
                    </a:schemeClr>
                  </a:solidFill>
                </a:rPr>
                <a:t>功能需求</a:t>
              </a:r>
              <a:r>
                <a:rPr lang="en-US" altLang="zh-CN" sz="2800" b="1" dirty="0">
                  <a:solidFill>
                    <a:schemeClr val="bg2">
                      <a:lumMod val="25000"/>
                    </a:schemeClr>
                  </a:solidFill>
                </a:rPr>
                <a:t>——</a:t>
              </a:r>
              <a:r>
                <a:rPr lang="zh-CN" altLang="en-US" sz="2800" b="1" dirty="0">
                  <a:solidFill>
                    <a:schemeClr val="bg2">
                      <a:lumMod val="25000"/>
                    </a:schemeClr>
                  </a:solidFill>
                </a:rPr>
                <a:t>管理团队</a:t>
              </a:r>
              <a:r>
                <a:rPr lang="en-US" altLang="zh-CN" sz="2800" b="1" dirty="0">
                  <a:solidFill>
                    <a:schemeClr val="bg2">
                      <a:lumMod val="25000"/>
                    </a:schemeClr>
                  </a:solidFill>
                </a:rPr>
                <a:t>——</a:t>
              </a:r>
              <a:r>
                <a:rPr lang="zh-CN" altLang="en-US" sz="2800" b="1" dirty="0">
                  <a:solidFill>
                    <a:schemeClr val="bg2">
                      <a:lumMod val="25000"/>
                    </a:schemeClr>
                  </a:solidFill>
                </a:rPr>
                <a:t>学期管理</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2" name="矩形 1">
            <a:extLst>
              <a:ext uri="{FF2B5EF4-FFF2-40B4-BE49-F238E27FC236}">
                <a16:creationId xmlns:a16="http://schemas.microsoft.com/office/drawing/2014/main" id="{B3EEC7EE-0B7A-4DB0-BB54-BD29E4FFAD14}"/>
              </a:ext>
            </a:extLst>
          </p:cNvPr>
          <p:cNvSpPr/>
          <p:nvPr/>
        </p:nvSpPr>
        <p:spPr>
          <a:xfrm>
            <a:off x="5379868" y="6599052"/>
            <a:ext cx="1500326" cy="183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1457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A3CFCF7-B2B0-4E09-B132-F8DCE872B0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9890" y="1182688"/>
            <a:ext cx="8406998" cy="5031215"/>
          </a:xfrm>
          <a:prstGeom prst="rect">
            <a:avLst/>
          </a:prstGeom>
        </p:spPr>
      </p:pic>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9" y="371367"/>
            <a:ext cx="7049274" cy="812016"/>
            <a:chOff x="7318011" y="1456480"/>
            <a:chExt cx="7049274"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bg2">
                      <a:lumMod val="25000"/>
                    </a:schemeClr>
                  </a:solidFill>
                </a:rPr>
                <a:t>功能需求</a:t>
              </a:r>
              <a:r>
                <a:rPr lang="en-US" altLang="zh-CN" sz="3200" b="1" dirty="0">
                  <a:solidFill>
                    <a:schemeClr val="bg2">
                      <a:lumMod val="25000"/>
                    </a:schemeClr>
                  </a:solidFill>
                </a:rPr>
                <a:t>——</a:t>
              </a:r>
              <a:r>
                <a:rPr lang="zh-CN" altLang="en-US" sz="3200" b="1" dirty="0">
                  <a:solidFill>
                    <a:schemeClr val="bg2">
                      <a:lumMod val="25000"/>
                    </a:schemeClr>
                  </a:solidFill>
                </a:rPr>
                <a:t>管理团队</a:t>
              </a:r>
              <a:r>
                <a:rPr lang="en-US" altLang="zh-CN" sz="3200" b="1" dirty="0">
                  <a:solidFill>
                    <a:schemeClr val="bg2">
                      <a:lumMod val="25000"/>
                    </a:schemeClr>
                  </a:solidFill>
                </a:rPr>
                <a:t>——</a:t>
              </a:r>
              <a:r>
                <a:rPr lang="zh-CN" altLang="en-US" sz="3200" b="1" dirty="0">
                  <a:solidFill>
                    <a:schemeClr val="bg2">
                      <a:lumMod val="25000"/>
                    </a:schemeClr>
                  </a:solidFill>
                </a:rPr>
                <a:t>学期管理</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9" name="矩形 8">
            <a:extLst>
              <a:ext uri="{FF2B5EF4-FFF2-40B4-BE49-F238E27FC236}">
                <a16:creationId xmlns:a16="http://schemas.microsoft.com/office/drawing/2014/main" id="{3A1306BC-136E-42AC-87F6-E448484D7552}"/>
              </a:ext>
            </a:extLst>
          </p:cNvPr>
          <p:cNvSpPr/>
          <p:nvPr/>
        </p:nvSpPr>
        <p:spPr>
          <a:xfrm>
            <a:off x="4838331" y="5959054"/>
            <a:ext cx="2183906" cy="284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573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sp>
        <p:nvSpPr>
          <p:cNvPr id="10" name="文本框 9">
            <a:extLst>
              <a:ext uri="{FF2B5EF4-FFF2-40B4-BE49-F238E27FC236}">
                <a16:creationId xmlns:a16="http://schemas.microsoft.com/office/drawing/2014/main" id="{03B48672-5363-4D0F-B642-008EC0966944}"/>
              </a:ext>
            </a:extLst>
          </p:cNvPr>
          <p:cNvSpPr txBox="1"/>
          <p:nvPr/>
        </p:nvSpPr>
        <p:spPr>
          <a:xfrm>
            <a:off x="695682" y="1341120"/>
            <a:ext cx="553998" cy="5257932"/>
          </a:xfrm>
          <a:prstGeom prst="rect">
            <a:avLst/>
          </a:prstGeom>
          <a:noFill/>
        </p:spPr>
        <p:txBody>
          <a:bodyPr vert="eaVert" wrap="square" rtlCol="0">
            <a:spAutoFit/>
          </a:bodyPr>
          <a:lstStyle/>
          <a:p>
            <a:r>
              <a:rPr lang="zh-CN" altLang="en-US" sz="2400" b="1" dirty="0">
                <a:solidFill>
                  <a:schemeClr val="tx1">
                    <a:lumMod val="85000"/>
                    <a:lumOff val="15000"/>
                  </a:schemeClr>
                </a:solidFill>
              </a:rPr>
              <a:t>功能需求</a:t>
            </a:r>
            <a:r>
              <a:rPr lang="en-US" altLang="zh-CN" sz="2400" b="1" dirty="0">
                <a:solidFill>
                  <a:schemeClr val="tx1">
                    <a:lumMod val="85000"/>
                    <a:lumOff val="15000"/>
                  </a:schemeClr>
                </a:solidFill>
              </a:rPr>
              <a:t>—</a:t>
            </a:r>
            <a:r>
              <a:rPr lang="zh-CN" altLang="en-US" sz="2400" b="1" dirty="0">
                <a:solidFill>
                  <a:schemeClr val="tx1">
                    <a:lumMod val="85000"/>
                    <a:lumOff val="15000"/>
                  </a:schemeClr>
                </a:solidFill>
              </a:rPr>
              <a:t>管理团队</a:t>
            </a:r>
            <a:r>
              <a:rPr lang="en-US" altLang="zh-CN" sz="2400" b="1" dirty="0">
                <a:solidFill>
                  <a:schemeClr val="tx1">
                    <a:lumMod val="85000"/>
                    <a:lumOff val="15000"/>
                  </a:schemeClr>
                </a:solidFill>
              </a:rPr>
              <a:t>—</a:t>
            </a:r>
            <a:r>
              <a:rPr lang="zh-CN" altLang="en-US" sz="2400" b="1" dirty="0">
                <a:solidFill>
                  <a:schemeClr val="tx1">
                    <a:lumMod val="85000"/>
                    <a:lumOff val="15000"/>
                  </a:schemeClr>
                </a:solidFill>
              </a:rPr>
              <a:t>校友活动管理</a:t>
            </a:r>
          </a:p>
        </p:txBody>
      </p:sp>
      <p:sp>
        <p:nvSpPr>
          <p:cNvPr id="11" name="文本框 10">
            <a:extLst>
              <a:ext uri="{FF2B5EF4-FFF2-40B4-BE49-F238E27FC236}">
                <a16:creationId xmlns:a16="http://schemas.microsoft.com/office/drawing/2014/main" id="{01C5F7B1-D24D-4FEE-B199-46B07C8F867B}"/>
              </a:ext>
            </a:extLst>
          </p:cNvPr>
          <p:cNvSpPr txBox="1"/>
          <p:nvPr/>
        </p:nvSpPr>
        <p:spPr>
          <a:xfrm>
            <a:off x="419285" y="1428704"/>
            <a:ext cx="395173" cy="3017520"/>
          </a:xfrm>
          <a:prstGeom prst="rect">
            <a:avLst/>
          </a:prstGeom>
          <a:noFill/>
        </p:spPr>
        <p:txBody>
          <a:bodyPr vert="eaVert" wrap="square" rtlCol="0">
            <a:spAutoFit/>
          </a:bodyPr>
          <a:lstStyle/>
          <a:p>
            <a:pPr>
              <a:lnSpc>
                <a:spcPct val="114000"/>
              </a:lnSpc>
            </a:pPr>
            <a:r>
              <a:rPr lang="en-US" altLang="zh-CN" sz="1200" dirty="0">
                <a:solidFill>
                  <a:schemeClr val="bg1">
                    <a:lumMod val="50000"/>
                  </a:schemeClr>
                </a:solidFill>
                <a:latin typeface="Century Gothic" panose="020B0502020202020204" pitchFamily="34" charset="0"/>
              </a:rPr>
              <a:t>Demand Analysis</a:t>
            </a:r>
          </a:p>
        </p:txBody>
      </p:sp>
      <p:pic>
        <p:nvPicPr>
          <p:cNvPr id="5" name="图片 4">
            <a:extLst>
              <a:ext uri="{FF2B5EF4-FFF2-40B4-BE49-F238E27FC236}">
                <a16:creationId xmlns:a16="http://schemas.microsoft.com/office/drawing/2014/main" id="{C7B7B3B7-C7BB-444A-A8EE-47AA11C97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088" y="0"/>
            <a:ext cx="8393373" cy="6858000"/>
          </a:xfrm>
          <a:prstGeom prst="rect">
            <a:avLst/>
          </a:prstGeom>
        </p:spPr>
      </p:pic>
      <p:sp>
        <p:nvSpPr>
          <p:cNvPr id="8" name="矩形 7">
            <a:extLst>
              <a:ext uri="{FF2B5EF4-FFF2-40B4-BE49-F238E27FC236}">
                <a16:creationId xmlns:a16="http://schemas.microsoft.com/office/drawing/2014/main" id="{2D87C2FC-654E-4F22-909F-575C61C23BFE}"/>
              </a:ext>
            </a:extLst>
          </p:cNvPr>
          <p:cNvSpPr/>
          <p:nvPr/>
        </p:nvSpPr>
        <p:spPr>
          <a:xfrm>
            <a:off x="5379868" y="6498454"/>
            <a:ext cx="2183906" cy="242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1823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4310034-78A4-45A4-936E-1EE08343D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50" y="832056"/>
            <a:ext cx="10953750" cy="5734479"/>
          </a:xfrm>
          <a:prstGeom prst="rect">
            <a:avLst/>
          </a:prstGeom>
        </p:spPr>
      </p:pic>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8" y="323742"/>
            <a:ext cx="8032662" cy="859641"/>
            <a:chOff x="7318010" y="1408855"/>
            <a:chExt cx="8032662" cy="859641"/>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0" y="1408855"/>
              <a:ext cx="8032662"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bg2">
                      <a:lumMod val="25000"/>
                    </a:schemeClr>
                  </a:solidFill>
                </a:rPr>
                <a:t>功能需求</a:t>
              </a:r>
              <a:r>
                <a:rPr lang="en-US" altLang="zh-CN" sz="3200" b="1" dirty="0">
                  <a:solidFill>
                    <a:schemeClr val="bg2">
                      <a:lumMod val="25000"/>
                    </a:schemeClr>
                  </a:solidFill>
                </a:rPr>
                <a:t>——</a:t>
              </a:r>
              <a:r>
                <a:rPr lang="zh-CN" altLang="en-US" sz="3200" b="1" dirty="0">
                  <a:solidFill>
                    <a:schemeClr val="bg2">
                      <a:lumMod val="25000"/>
                    </a:schemeClr>
                  </a:solidFill>
                </a:rPr>
                <a:t>管理团队</a:t>
              </a:r>
              <a:r>
                <a:rPr lang="en-US" altLang="zh-CN" sz="3200" b="1" dirty="0">
                  <a:solidFill>
                    <a:schemeClr val="bg2">
                      <a:lumMod val="25000"/>
                    </a:schemeClr>
                  </a:solidFill>
                </a:rPr>
                <a:t>——</a:t>
              </a:r>
              <a:r>
                <a:rPr lang="zh-CN" altLang="en-US" sz="3200" b="1" dirty="0">
                  <a:solidFill>
                    <a:schemeClr val="bg2">
                      <a:lumMod val="25000"/>
                    </a:schemeClr>
                  </a:solidFill>
                </a:rPr>
                <a:t>校友资料库管理</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9" name="矩形 8">
            <a:extLst>
              <a:ext uri="{FF2B5EF4-FFF2-40B4-BE49-F238E27FC236}">
                <a16:creationId xmlns:a16="http://schemas.microsoft.com/office/drawing/2014/main" id="{AC9CFB37-0418-40ED-92C4-9A7E73ED2234}"/>
              </a:ext>
            </a:extLst>
          </p:cNvPr>
          <p:cNvSpPr/>
          <p:nvPr/>
        </p:nvSpPr>
        <p:spPr>
          <a:xfrm>
            <a:off x="5127872" y="6105846"/>
            <a:ext cx="2183906" cy="284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7602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57C05C99-8731-49A8-A8C9-C117F66CA6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74" y="0"/>
            <a:ext cx="11598852" cy="6858000"/>
          </a:xfrm>
          <a:prstGeom prst="rect">
            <a:avLst/>
          </a:prstGeom>
        </p:spPr>
      </p:pic>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9" y="371367"/>
            <a:ext cx="7049274" cy="812016"/>
            <a:chOff x="7318011" y="1456480"/>
            <a:chExt cx="7049274"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bg2">
                      <a:lumMod val="25000"/>
                    </a:schemeClr>
                  </a:solidFill>
                </a:rPr>
                <a:t>需求分析</a:t>
              </a:r>
              <a:r>
                <a:rPr lang="en-US" altLang="zh-CN" sz="3200" b="1" dirty="0">
                  <a:solidFill>
                    <a:schemeClr val="bg2">
                      <a:lumMod val="25000"/>
                    </a:schemeClr>
                  </a:solidFill>
                </a:rPr>
                <a:t>——</a:t>
              </a:r>
              <a:r>
                <a:rPr lang="zh-CN" altLang="en-US" sz="3200" b="1" dirty="0">
                  <a:solidFill>
                    <a:schemeClr val="bg2">
                      <a:lumMod val="25000"/>
                    </a:schemeClr>
                  </a:solidFill>
                </a:rPr>
                <a:t>用户</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9" name="矩形 8">
            <a:extLst>
              <a:ext uri="{FF2B5EF4-FFF2-40B4-BE49-F238E27FC236}">
                <a16:creationId xmlns:a16="http://schemas.microsoft.com/office/drawing/2014/main" id="{08D23A7D-6E95-4134-B23A-AFCE8DBA9971}"/>
              </a:ext>
            </a:extLst>
          </p:cNvPr>
          <p:cNvSpPr/>
          <p:nvPr/>
        </p:nvSpPr>
        <p:spPr>
          <a:xfrm>
            <a:off x="4909352" y="6622742"/>
            <a:ext cx="2183906" cy="124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211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2A32AA-AB39-4D06-A71A-C5DAC0CC2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155" y="835188"/>
            <a:ext cx="10673098" cy="5899702"/>
          </a:xfrm>
          <a:prstGeom prst="rect">
            <a:avLst/>
          </a:prstGeom>
        </p:spPr>
      </p:pic>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9" y="371367"/>
            <a:ext cx="7049274" cy="812016"/>
            <a:chOff x="7318011" y="1456480"/>
            <a:chExt cx="7049274"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bg2">
                      <a:lumMod val="25000"/>
                    </a:schemeClr>
                  </a:solidFill>
                </a:rPr>
                <a:t>功能需求</a:t>
              </a:r>
              <a:r>
                <a:rPr lang="en-US" altLang="zh-CN" sz="3200" b="1" dirty="0">
                  <a:solidFill>
                    <a:schemeClr val="bg2">
                      <a:lumMod val="25000"/>
                    </a:schemeClr>
                  </a:solidFill>
                </a:rPr>
                <a:t>——</a:t>
              </a:r>
              <a:r>
                <a:rPr lang="zh-CN" altLang="en-US" sz="3200" b="1" dirty="0">
                  <a:solidFill>
                    <a:schemeClr val="bg2">
                      <a:lumMod val="25000"/>
                    </a:schemeClr>
                  </a:solidFill>
                </a:rPr>
                <a:t>用户</a:t>
              </a:r>
              <a:r>
                <a:rPr lang="en-US" altLang="zh-CN" sz="3200" b="1" dirty="0">
                  <a:solidFill>
                    <a:schemeClr val="bg2">
                      <a:lumMod val="25000"/>
                    </a:schemeClr>
                  </a:solidFill>
                </a:rPr>
                <a:t>——</a:t>
              </a:r>
              <a:r>
                <a:rPr lang="zh-CN" altLang="en-US" sz="3200" b="1" dirty="0">
                  <a:solidFill>
                    <a:schemeClr val="bg2">
                      <a:lumMod val="25000"/>
                    </a:schemeClr>
                  </a:solidFill>
                </a:rPr>
                <a:t>班级信息</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9" name="矩形 8">
            <a:extLst>
              <a:ext uri="{FF2B5EF4-FFF2-40B4-BE49-F238E27FC236}">
                <a16:creationId xmlns:a16="http://schemas.microsoft.com/office/drawing/2014/main" id="{FB134BD4-F76D-4F92-8F8E-9FFA72DEC441}"/>
              </a:ext>
            </a:extLst>
          </p:cNvPr>
          <p:cNvSpPr/>
          <p:nvPr/>
        </p:nvSpPr>
        <p:spPr>
          <a:xfrm>
            <a:off x="5125751" y="6383705"/>
            <a:ext cx="2183906" cy="2058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7699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C2EA14-EE4C-488E-842E-85D147D36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075" y="998561"/>
            <a:ext cx="9367745" cy="5530613"/>
          </a:xfrm>
          <a:prstGeom prst="rect">
            <a:avLst/>
          </a:prstGeom>
        </p:spPr>
      </p:pic>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9" y="371367"/>
            <a:ext cx="7049274" cy="812016"/>
            <a:chOff x="7318011" y="1456480"/>
            <a:chExt cx="7049274"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bg2">
                      <a:lumMod val="25000"/>
                    </a:schemeClr>
                  </a:solidFill>
                </a:rPr>
                <a:t>功能需求</a:t>
              </a:r>
              <a:r>
                <a:rPr lang="en-US" altLang="zh-CN" sz="3200" b="1" dirty="0">
                  <a:solidFill>
                    <a:schemeClr val="bg2">
                      <a:lumMod val="25000"/>
                    </a:schemeClr>
                  </a:solidFill>
                </a:rPr>
                <a:t>——</a:t>
              </a:r>
              <a:r>
                <a:rPr lang="zh-CN" altLang="en-US" sz="3200" b="1" dirty="0">
                  <a:solidFill>
                    <a:schemeClr val="bg2">
                      <a:lumMod val="25000"/>
                    </a:schemeClr>
                  </a:solidFill>
                </a:rPr>
                <a:t>用户</a:t>
              </a:r>
              <a:r>
                <a:rPr lang="en-US" altLang="zh-CN" sz="3200" b="1" dirty="0">
                  <a:solidFill>
                    <a:schemeClr val="bg2">
                      <a:lumMod val="25000"/>
                    </a:schemeClr>
                  </a:solidFill>
                </a:rPr>
                <a:t>——</a:t>
              </a:r>
              <a:r>
                <a:rPr lang="zh-CN" altLang="en-US" sz="3200" b="1" dirty="0">
                  <a:solidFill>
                    <a:schemeClr val="bg2">
                      <a:lumMod val="25000"/>
                    </a:schemeClr>
                  </a:solidFill>
                </a:rPr>
                <a:t>校友活动</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2" name="矩形 1">
            <a:extLst>
              <a:ext uri="{FF2B5EF4-FFF2-40B4-BE49-F238E27FC236}">
                <a16:creationId xmlns:a16="http://schemas.microsoft.com/office/drawing/2014/main" id="{A227084C-CAB6-4F76-BC19-216083AED049}"/>
              </a:ext>
            </a:extLst>
          </p:cNvPr>
          <p:cNvSpPr/>
          <p:nvPr/>
        </p:nvSpPr>
        <p:spPr>
          <a:xfrm>
            <a:off x="4997926" y="6130653"/>
            <a:ext cx="2121763" cy="440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9949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BFD1C3-85A4-4E30-8E1D-1B04BD7A9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4577" y="1430338"/>
            <a:ext cx="8262845" cy="4599810"/>
          </a:xfrm>
          <a:prstGeom prst="rect">
            <a:avLst/>
          </a:prstGeom>
        </p:spPr>
      </p:pic>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9" y="371367"/>
            <a:ext cx="7049274" cy="812016"/>
            <a:chOff x="7318011" y="1456480"/>
            <a:chExt cx="7049274"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bg2">
                      <a:lumMod val="25000"/>
                    </a:schemeClr>
                  </a:solidFill>
                </a:rPr>
                <a:t>功能需求</a:t>
              </a:r>
              <a:r>
                <a:rPr lang="en-US" altLang="zh-CN" sz="3200" b="1" dirty="0">
                  <a:solidFill>
                    <a:schemeClr val="bg2">
                      <a:lumMod val="25000"/>
                    </a:schemeClr>
                  </a:solidFill>
                </a:rPr>
                <a:t>——</a:t>
              </a:r>
              <a:r>
                <a:rPr lang="zh-CN" altLang="en-US" sz="3200" b="1" dirty="0">
                  <a:solidFill>
                    <a:schemeClr val="bg2">
                      <a:lumMod val="25000"/>
                    </a:schemeClr>
                  </a:solidFill>
                </a:rPr>
                <a:t>用户</a:t>
              </a:r>
              <a:r>
                <a:rPr lang="en-US" altLang="zh-CN" sz="3200" b="1" dirty="0">
                  <a:solidFill>
                    <a:schemeClr val="bg2">
                      <a:lumMod val="25000"/>
                    </a:schemeClr>
                  </a:solidFill>
                </a:rPr>
                <a:t>——</a:t>
              </a:r>
              <a:r>
                <a:rPr lang="zh-CN" altLang="en-US" sz="3200" b="1" dirty="0">
                  <a:solidFill>
                    <a:schemeClr val="bg2">
                      <a:lumMod val="25000"/>
                    </a:schemeClr>
                  </a:solidFill>
                </a:rPr>
                <a:t>校友资料库</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2" name="矩形 1">
            <a:extLst>
              <a:ext uri="{FF2B5EF4-FFF2-40B4-BE49-F238E27FC236}">
                <a16:creationId xmlns:a16="http://schemas.microsoft.com/office/drawing/2014/main" id="{1D7F2198-A66D-438B-98C3-2050402F6903}"/>
              </a:ext>
            </a:extLst>
          </p:cNvPr>
          <p:cNvSpPr/>
          <p:nvPr/>
        </p:nvSpPr>
        <p:spPr>
          <a:xfrm>
            <a:off x="4980373" y="5592932"/>
            <a:ext cx="2281561" cy="284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2490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9" y="371367"/>
            <a:ext cx="7049274" cy="812016"/>
            <a:chOff x="7318011" y="1456480"/>
            <a:chExt cx="7049274"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用户故事</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36" name="矩形: 圆角 35">
            <a:extLst>
              <a:ext uri="{FF2B5EF4-FFF2-40B4-BE49-F238E27FC236}">
                <a16:creationId xmlns:a16="http://schemas.microsoft.com/office/drawing/2014/main" id="{ED1BAE7E-2CD3-43AA-A8E0-FA000DB49942}"/>
              </a:ext>
            </a:extLst>
          </p:cNvPr>
          <p:cNvSpPr/>
          <p:nvPr/>
        </p:nvSpPr>
        <p:spPr>
          <a:xfrm>
            <a:off x="1219698" y="1448315"/>
            <a:ext cx="4466527" cy="4930714"/>
          </a:xfrm>
          <a:prstGeom prst="roundRect">
            <a:avLst>
              <a:gd name="adj" fmla="val 8516"/>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800" b="1" dirty="0"/>
          </a:p>
          <a:p>
            <a:br>
              <a:rPr lang="zh-CN" altLang="en-US" dirty="0"/>
            </a:br>
            <a:endParaRPr lang="zh-CN" altLang="en-US" b="1" dirty="0"/>
          </a:p>
        </p:txBody>
      </p:sp>
      <p:sp>
        <p:nvSpPr>
          <p:cNvPr id="35" name="矩形: 圆角 34">
            <a:extLst>
              <a:ext uri="{FF2B5EF4-FFF2-40B4-BE49-F238E27FC236}">
                <a16:creationId xmlns:a16="http://schemas.microsoft.com/office/drawing/2014/main" id="{B752B3E3-B5F3-467F-B270-89B2B58A9A66}"/>
              </a:ext>
            </a:extLst>
          </p:cNvPr>
          <p:cNvSpPr/>
          <p:nvPr/>
        </p:nvSpPr>
        <p:spPr>
          <a:xfrm>
            <a:off x="6390411" y="1448315"/>
            <a:ext cx="4466527" cy="4930714"/>
          </a:xfrm>
          <a:prstGeom prst="roundRect">
            <a:avLst>
              <a:gd name="adj" fmla="val 8516"/>
            </a:avLst>
          </a:prstGeom>
          <a:solidFill>
            <a:schemeClr val="accent4">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b="1" dirty="0"/>
          </a:p>
        </p:txBody>
      </p:sp>
      <p:sp>
        <p:nvSpPr>
          <p:cNvPr id="44" name="文本框 43">
            <a:extLst>
              <a:ext uri="{FF2B5EF4-FFF2-40B4-BE49-F238E27FC236}">
                <a16:creationId xmlns:a16="http://schemas.microsoft.com/office/drawing/2014/main" id="{8A90C353-83F2-40A1-8881-0AC129C94085}"/>
              </a:ext>
            </a:extLst>
          </p:cNvPr>
          <p:cNvSpPr txBox="1"/>
          <p:nvPr/>
        </p:nvSpPr>
        <p:spPr>
          <a:xfrm>
            <a:off x="1444547" y="3985335"/>
            <a:ext cx="4241678" cy="2354491"/>
          </a:xfrm>
          <a:prstGeom prst="rect">
            <a:avLst/>
          </a:prstGeom>
          <a:noFill/>
        </p:spPr>
        <p:txBody>
          <a:bodyPr wrap="square" rtlCol="0">
            <a:spAutoFit/>
          </a:bodyPr>
          <a:lstStyle/>
          <a:p>
            <a:pPr>
              <a:lnSpc>
                <a:spcPct val="150000"/>
              </a:lnSpc>
            </a:pPr>
            <a:r>
              <a:rPr lang="zh-CN" altLang="en-US" sz="2200" b="1" dirty="0">
                <a:solidFill>
                  <a:schemeClr val="bg1"/>
                </a:solidFill>
              </a:rPr>
              <a:t>超级管理员进入人员管理界面</a:t>
            </a:r>
          </a:p>
          <a:p>
            <a:pPr>
              <a:lnSpc>
                <a:spcPct val="150000"/>
              </a:lnSpc>
            </a:pPr>
            <a:r>
              <a:rPr lang="zh-CN" altLang="en-US" sz="1600" dirty="0">
                <a:solidFill>
                  <a:schemeClr val="bg1"/>
                </a:solidFill>
              </a:rPr>
              <a:t>前置条件：超级管理员已完成登录</a:t>
            </a:r>
            <a:endParaRPr lang="en-US" altLang="zh-CN" sz="1600" dirty="0">
              <a:solidFill>
                <a:schemeClr val="bg1"/>
              </a:solidFill>
            </a:endParaRPr>
          </a:p>
          <a:p>
            <a:pPr>
              <a:lnSpc>
                <a:spcPct val="150000"/>
              </a:lnSpc>
            </a:pPr>
            <a:r>
              <a:rPr lang="zh-CN" altLang="en-US" sz="1600" dirty="0">
                <a:solidFill>
                  <a:schemeClr val="bg1"/>
                </a:solidFill>
              </a:rPr>
              <a:t>事件：</a:t>
            </a:r>
          </a:p>
          <a:p>
            <a:pPr marL="342900" indent="-342900">
              <a:lnSpc>
                <a:spcPct val="150000"/>
              </a:lnSpc>
              <a:buFont typeface="+mj-lt"/>
              <a:buAutoNum type="arabicPeriod"/>
            </a:pPr>
            <a:r>
              <a:rPr lang="zh-CN" altLang="en-US" sz="1600" dirty="0">
                <a:solidFill>
                  <a:schemeClr val="bg1"/>
                </a:solidFill>
              </a:rPr>
              <a:t>超级管理员点击人员管理栏目</a:t>
            </a:r>
          </a:p>
          <a:p>
            <a:pPr marL="342900" indent="-342900">
              <a:lnSpc>
                <a:spcPct val="150000"/>
              </a:lnSpc>
              <a:buFont typeface="+mj-lt"/>
              <a:buAutoNum type="arabicPeriod"/>
            </a:pPr>
            <a:r>
              <a:rPr lang="zh-CN" altLang="en-US" sz="1600" dirty="0">
                <a:solidFill>
                  <a:schemeClr val="bg1"/>
                </a:solidFill>
              </a:rPr>
              <a:t>浏览器跳转至人员管理界面</a:t>
            </a:r>
          </a:p>
          <a:p>
            <a:endParaRPr lang="zh-CN" altLang="en-US" dirty="0"/>
          </a:p>
        </p:txBody>
      </p:sp>
      <p:sp>
        <p:nvSpPr>
          <p:cNvPr id="45" name="文本框 44">
            <a:extLst>
              <a:ext uri="{FF2B5EF4-FFF2-40B4-BE49-F238E27FC236}">
                <a16:creationId xmlns:a16="http://schemas.microsoft.com/office/drawing/2014/main" id="{915F2719-A50E-4BE0-AAE5-84F813B0A2F5}"/>
              </a:ext>
            </a:extLst>
          </p:cNvPr>
          <p:cNvSpPr txBox="1"/>
          <p:nvPr/>
        </p:nvSpPr>
        <p:spPr>
          <a:xfrm>
            <a:off x="1444547" y="1483721"/>
            <a:ext cx="4241678" cy="2811026"/>
          </a:xfrm>
          <a:prstGeom prst="rect">
            <a:avLst/>
          </a:prstGeom>
          <a:noFill/>
        </p:spPr>
        <p:txBody>
          <a:bodyPr wrap="square" rtlCol="0">
            <a:spAutoFit/>
          </a:bodyPr>
          <a:lstStyle/>
          <a:p>
            <a:pPr>
              <a:lnSpc>
                <a:spcPct val="150000"/>
              </a:lnSpc>
            </a:pPr>
            <a:r>
              <a:rPr lang="zh-CN" altLang="en-US" sz="2200" b="1" dirty="0">
                <a:solidFill>
                  <a:schemeClr val="bg1"/>
                </a:solidFill>
              </a:rPr>
              <a:t>超级管理员登录</a:t>
            </a:r>
            <a:endParaRPr lang="en-US" altLang="zh-CN" sz="2200" b="1" dirty="0">
              <a:solidFill>
                <a:schemeClr val="bg1"/>
              </a:solidFill>
            </a:endParaRPr>
          </a:p>
          <a:p>
            <a:pPr marL="342900" indent="-342900">
              <a:lnSpc>
                <a:spcPct val="150000"/>
              </a:lnSpc>
              <a:buFont typeface="+mj-lt"/>
              <a:buAutoNum type="arabicPeriod"/>
            </a:pPr>
            <a:r>
              <a:rPr lang="zh-CN" altLang="en-US" sz="1600" dirty="0">
                <a:solidFill>
                  <a:schemeClr val="bg1"/>
                </a:solidFill>
              </a:rPr>
              <a:t>超级管理员进入登录界面</a:t>
            </a:r>
          </a:p>
          <a:p>
            <a:pPr marL="342900" indent="-342900">
              <a:lnSpc>
                <a:spcPct val="150000"/>
              </a:lnSpc>
              <a:buFont typeface="+mj-lt"/>
              <a:buAutoNum type="arabicPeriod"/>
            </a:pPr>
            <a:r>
              <a:rPr lang="zh-CN" altLang="en-US" sz="1600" dirty="0">
                <a:solidFill>
                  <a:schemeClr val="bg1"/>
                </a:solidFill>
              </a:rPr>
              <a:t>超级管理员在账号输入框输入账号</a:t>
            </a:r>
          </a:p>
          <a:p>
            <a:pPr marL="342900" indent="-342900">
              <a:lnSpc>
                <a:spcPct val="150000"/>
              </a:lnSpc>
              <a:buFont typeface="+mj-lt"/>
              <a:buAutoNum type="arabicPeriod"/>
            </a:pPr>
            <a:r>
              <a:rPr lang="zh-CN" altLang="en-US" sz="1600" dirty="0">
                <a:solidFill>
                  <a:schemeClr val="bg1"/>
                </a:solidFill>
              </a:rPr>
              <a:t>超级管理员在密码输入框输入密码</a:t>
            </a:r>
          </a:p>
          <a:p>
            <a:pPr marL="342900" indent="-342900">
              <a:lnSpc>
                <a:spcPct val="150000"/>
              </a:lnSpc>
              <a:buFont typeface="+mj-lt"/>
              <a:buAutoNum type="arabicPeriod"/>
            </a:pPr>
            <a:r>
              <a:rPr lang="zh-CN" altLang="en-US" sz="1600" dirty="0">
                <a:solidFill>
                  <a:schemeClr val="bg1"/>
                </a:solidFill>
              </a:rPr>
              <a:t>超级管理员点击登录按钮</a:t>
            </a:r>
          </a:p>
          <a:p>
            <a:pPr marL="342900" indent="-342900">
              <a:lnSpc>
                <a:spcPct val="150000"/>
              </a:lnSpc>
              <a:buFont typeface="+mj-lt"/>
              <a:buAutoNum type="arabicPeriod"/>
            </a:pPr>
            <a:r>
              <a:rPr lang="zh-CN" altLang="en-US" sz="1600" dirty="0">
                <a:solidFill>
                  <a:schemeClr val="bg1"/>
                </a:solidFill>
              </a:rPr>
              <a:t>浏览器跳转至网站主页面</a:t>
            </a:r>
          </a:p>
          <a:p>
            <a:pPr>
              <a:lnSpc>
                <a:spcPct val="150000"/>
              </a:lnSpc>
            </a:pPr>
            <a:endParaRPr lang="zh-CN" altLang="en-US" dirty="0">
              <a:solidFill>
                <a:schemeClr val="bg1"/>
              </a:solidFill>
            </a:endParaRPr>
          </a:p>
        </p:txBody>
      </p:sp>
      <p:sp>
        <p:nvSpPr>
          <p:cNvPr id="46" name="文本框 45">
            <a:extLst>
              <a:ext uri="{FF2B5EF4-FFF2-40B4-BE49-F238E27FC236}">
                <a16:creationId xmlns:a16="http://schemas.microsoft.com/office/drawing/2014/main" id="{BBE2B8B2-F07D-4890-873A-DA6F28640DE7}"/>
              </a:ext>
            </a:extLst>
          </p:cNvPr>
          <p:cNvSpPr txBox="1"/>
          <p:nvPr/>
        </p:nvSpPr>
        <p:spPr>
          <a:xfrm>
            <a:off x="6582934" y="1666074"/>
            <a:ext cx="4274004" cy="4334520"/>
          </a:xfrm>
          <a:prstGeom prst="rect">
            <a:avLst/>
          </a:prstGeom>
          <a:noFill/>
        </p:spPr>
        <p:txBody>
          <a:bodyPr wrap="square" rtlCol="0">
            <a:spAutoFit/>
          </a:bodyPr>
          <a:lstStyle/>
          <a:p>
            <a:pPr>
              <a:lnSpc>
                <a:spcPct val="150000"/>
              </a:lnSpc>
            </a:pPr>
            <a:r>
              <a:rPr lang="zh-CN" altLang="en-US" sz="2400" b="1" dirty="0">
                <a:solidFill>
                  <a:schemeClr val="bg1"/>
                </a:solidFill>
              </a:rPr>
              <a:t>超级管理员添加新管理员账户</a:t>
            </a:r>
          </a:p>
          <a:p>
            <a:pPr>
              <a:lnSpc>
                <a:spcPct val="150000"/>
              </a:lnSpc>
            </a:pPr>
            <a:r>
              <a:rPr lang="zh-CN" altLang="en-US" sz="1600" dirty="0">
                <a:solidFill>
                  <a:schemeClr val="bg1"/>
                </a:solidFill>
              </a:rPr>
              <a:t>前置条件：超级管理员已进入人员管理界面</a:t>
            </a:r>
          </a:p>
          <a:p>
            <a:pPr marL="342900" indent="-342900">
              <a:lnSpc>
                <a:spcPct val="150000"/>
              </a:lnSpc>
              <a:buFont typeface="+mj-lt"/>
              <a:buAutoNum type="arabicPeriod"/>
            </a:pPr>
            <a:r>
              <a:rPr lang="zh-CN" altLang="en-US" sz="1600" dirty="0">
                <a:solidFill>
                  <a:schemeClr val="bg1"/>
                </a:solidFill>
              </a:rPr>
              <a:t>管理员点击添加新管理员账户按钮</a:t>
            </a:r>
          </a:p>
          <a:p>
            <a:pPr marL="342900" indent="-342900">
              <a:lnSpc>
                <a:spcPct val="150000"/>
              </a:lnSpc>
              <a:buFont typeface="+mj-lt"/>
              <a:buAutoNum type="arabicPeriod"/>
            </a:pPr>
            <a:r>
              <a:rPr lang="zh-CN" altLang="en-US" sz="1600" dirty="0">
                <a:solidFill>
                  <a:schemeClr val="bg1"/>
                </a:solidFill>
              </a:rPr>
              <a:t>浏览器跳转至新管理员账户信息编辑界面</a:t>
            </a:r>
          </a:p>
          <a:p>
            <a:pPr marL="342900" indent="-342900">
              <a:lnSpc>
                <a:spcPct val="150000"/>
              </a:lnSpc>
              <a:buFont typeface="+mj-lt"/>
              <a:buAutoNum type="arabicPeriod"/>
            </a:pPr>
            <a:r>
              <a:rPr lang="zh-CN" altLang="en-US" sz="1600" dirty="0">
                <a:solidFill>
                  <a:schemeClr val="bg1"/>
                </a:solidFill>
              </a:rPr>
              <a:t>管理员在输入待添加管理员的账号、密码</a:t>
            </a:r>
            <a:endParaRPr lang="en-US" altLang="zh-CN" sz="1600" dirty="0">
              <a:solidFill>
                <a:schemeClr val="bg1"/>
              </a:solidFill>
            </a:endParaRPr>
          </a:p>
          <a:p>
            <a:pPr marL="342900" indent="-342900">
              <a:lnSpc>
                <a:spcPct val="150000"/>
              </a:lnSpc>
              <a:buFont typeface="+mj-lt"/>
              <a:buAutoNum type="arabicPeriod"/>
            </a:pPr>
            <a:r>
              <a:rPr lang="zh-CN" altLang="en-US" sz="1600" dirty="0">
                <a:solidFill>
                  <a:schemeClr val="bg1"/>
                </a:solidFill>
              </a:rPr>
              <a:t>管理员在多选框勾选赋予新管理员的权限</a:t>
            </a:r>
            <a:r>
              <a:rPr lang="en-US" altLang="zh-CN" sz="1600" dirty="0">
                <a:solidFill>
                  <a:schemeClr val="bg1"/>
                </a:solidFill>
              </a:rPr>
              <a:t>. </a:t>
            </a:r>
          </a:p>
          <a:p>
            <a:pPr marL="342900" indent="-342900">
              <a:lnSpc>
                <a:spcPct val="150000"/>
              </a:lnSpc>
              <a:buFont typeface="+mj-lt"/>
              <a:buAutoNum type="arabicPeriod"/>
            </a:pPr>
            <a:r>
              <a:rPr lang="zh-CN" altLang="en-US" sz="1600" dirty="0">
                <a:solidFill>
                  <a:schemeClr val="bg1"/>
                </a:solidFill>
              </a:rPr>
              <a:t>超级管理员点击添加按钮</a:t>
            </a:r>
            <a:endParaRPr lang="en-US" altLang="zh-CN" sz="1600" dirty="0">
              <a:solidFill>
                <a:schemeClr val="bg1"/>
              </a:solidFill>
            </a:endParaRPr>
          </a:p>
          <a:p>
            <a:pPr marL="342900" indent="-342900">
              <a:lnSpc>
                <a:spcPct val="150000"/>
              </a:lnSpc>
              <a:buFont typeface="+mj-lt"/>
              <a:buAutoNum type="arabicPeriod"/>
            </a:pPr>
            <a:r>
              <a:rPr lang="en-US" altLang="zh-CN" sz="1600" dirty="0">
                <a:solidFill>
                  <a:schemeClr val="bg1"/>
                </a:solidFill>
              </a:rPr>
              <a:t> </a:t>
            </a:r>
            <a:r>
              <a:rPr lang="zh-CN" altLang="en-US" sz="1600" dirty="0">
                <a:solidFill>
                  <a:schemeClr val="bg1"/>
                </a:solidFill>
              </a:rPr>
              <a:t>浏览器弹出添加成功提示框</a:t>
            </a:r>
            <a:endParaRPr lang="en-US" altLang="zh-CN" sz="1600" dirty="0">
              <a:solidFill>
                <a:schemeClr val="bg1"/>
              </a:solidFill>
            </a:endParaRPr>
          </a:p>
          <a:p>
            <a:pPr marL="342900" indent="-342900">
              <a:lnSpc>
                <a:spcPct val="150000"/>
              </a:lnSpc>
              <a:buFont typeface="+mj-lt"/>
              <a:buAutoNum type="arabicPeriod"/>
            </a:pPr>
            <a:r>
              <a:rPr lang="zh-CN" altLang="en-US" sz="1600" dirty="0">
                <a:solidFill>
                  <a:schemeClr val="bg1"/>
                </a:solidFill>
              </a:rPr>
              <a:t>界面中的账号输入框、密码输入框、权限多选框被清空</a:t>
            </a:r>
          </a:p>
          <a:p>
            <a:pPr marL="342900" indent="-342900">
              <a:lnSpc>
                <a:spcPct val="150000"/>
              </a:lnSpc>
              <a:buFont typeface="+mj-lt"/>
              <a:buAutoNum type="arabicPeriod"/>
            </a:pPr>
            <a:endParaRPr lang="zh-CN" altLang="en-US" dirty="0">
              <a:solidFill>
                <a:schemeClr val="bg1"/>
              </a:solidFill>
            </a:endParaRPr>
          </a:p>
        </p:txBody>
      </p:sp>
    </p:spTree>
    <p:extLst>
      <p:ext uri="{BB962C8B-B14F-4D97-AF65-F5344CB8AC3E}">
        <p14:creationId xmlns:p14="http://schemas.microsoft.com/office/powerpoint/2010/main" val="61848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DC422CE3-C057-4955-BC7E-22A351A9F6BE}"/>
              </a:ext>
            </a:extLst>
          </p:cNvPr>
          <p:cNvSpPr/>
          <p:nvPr/>
        </p:nvSpPr>
        <p:spPr>
          <a:xfrm>
            <a:off x="0" y="2842211"/>
            <a:ext cx="12192000" cy="40513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FF2D3412-8F6C-4995-BF25-331F25E0BCE5}"/>
              </a:ext>
            </a:extLst>
          </p:cNvPr>
          <p:cNvGrpSpPr/>
          <p:nvPr/>
        </p:nvGrpSpPr>
        <p:grpSpPr>
          <a:xfrm>
            <a:off x="912179" y="687388"/>
            <a:ext cx="1408112" cy="3806826"/>
            <a:chOff x="1143001" y="687388"/>
            <a:chExt cx="1408112" cy="3806826"/>
          </a:xfrm>
        </p:grpSpPr>
        <p:sp>
          <p:nvSpPr>
            <p:cNvPr id="36" name="任意多边形: 形状 35">
              <a:extLst>
                <a:ext uri="{FF2B5EF4-FFF2-40B4-BE49-F238E27FC236}">
                  <a16:creationId xmlns:a16="http://schemas.microsoft.com/office/drawing/2014/main" id="{4C203796-35A1-4F09-8F93-65E0CB3F1C91}"/>
                </a:ext>
              </a:extLst>
            </p:cNvPr>
            <p:cNvSpPr/>
            <p:nvPr/>
          </p:nvSpPr>
          <p:spPr>
            <a:xfrm>
              <a:off x="1143001" y="2806701"/>
              <a:ext cx="1408112" cy="168751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07384020-939D-48AA-A8DA-6F3646FBF53E}"/>
                </a:ext>
              </a:extLst>
            </p:cNvPr>
            <p:cNvSpPr/>
            <p:nvPr/>
          </p:nvSpPr>
          <p:spPr>
            <a:xfrm>
              <a:off x="1143001" y="687388"/>
              <a:ext cx="1408112" cy="2119313"/>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文本框 29">
              <a:extLst>
                <a:ext uri="{FF2B5EF4-FFF2-40B4-BE49-F238E27FC236}">
                  <a16:creationId xmlns:a16="http://schemas.microsoft.com/office/drawing/2014/main" id="{D190CDAE-B969-411F-94D3-B350C9F2F014}"/>
                </a:ext>
              </a:extLst>
            </p:cNvPr>
            <p:cNvSpPr txBox="1"/>
            <p:nvPr/>
          </p:nvSpPr>
          <p:spPr>
            <a:xfrm rot="5400000">
              <a:off x="6648" y="2115578"/>
              <a:ext cx="3680816" cy="923330"/>
            </a:xfrm>
            <a:prstGeom prst="rect">
              <a:avLst/>
            </a:prstGeom>
            <a:noFill/>
          </p:spPr>
          <p:txBody>
            <a:bodyPr wrap="none" rtlCol="0">
              <a:spAutoFit/>
              <a:scene3d>
                <a:camera prst="orthographicFront"/>
                <a:lightRig rig="threePt" dir="t"/>
              </a:scene3d>
              <a:sp3d contourW="12700"/>
            </a:bodyPr>
            <a:lstStyle/>
            <a:p>
              <a:pPr algn="ctr"/>
              <a:r>
                <a:rPr lang="en-US" altLang="zh-CN" sz="5400" dirty="0">
                  <a:solidFill>
                    <a:schemeClr val="accent1"/>
                  </a:solidFill>
                  <a:latin typeface="Century Gothic" panose="020B0502020202020204" pitchFamily="34" charset="0"/>
                </a:rPr>
                <a:t>CONTENTS</a:t>
              </a:r>
              <a:endParaRPr lang="zh-CN" altLang="en-US" sz="5400" dirty="0">
                <a:solidFill>
                  <a:schemeClr val="accent1"/>
                </a:solidFill>
                <a:latin typeface="Century Gothic" panose="020B0502020202020204" pitchFamily="34" charset="0"/>
              </a:endParaRPr>
            </a:p>
          </p:txBody>
        </p:sp>
      </p:grpSp>
      <p:grpSp>
        <p:nvGrpSpPr>
          <p:cNvPr id="3" name="组合 2">
            <a:extLst>
              <a:ext uri="{FF2B5EF4-FFF2-40B4-BE49-F238E27FC236}">
                <a16:creationId xmlns:a16="http://schemas.microsoft.com/office/drawing/2014/main" id="{B74C713E-95D4-41F2-B895-431C4B00603F}"/>
              </a:ext>
            </a:extLst>
          </p:cNvPr>
          <p:cNvGrpSpPr/>
          <p:nvPr/>
        </p:nvGrpSpPr>
        <p:grpSpPr>
          <a:xfrm>
            <a:off x="2633222" y="1524238"/>
            <a:ext cx="1866768" cy="2163227"/>
            <a:chOff x="2908432" y="1524238"/>
            <a:chExt cx="1866768" cy="2163227"/>
          </a:xfrm>
        </p:grpSpPr>
        <p:sp>
          <p:nvSpPr>
            <p:cNvPr id="17" name="文本框 16">
              <a:extLst>
                <a:ext uri="{FF2B5EF4-FFF2-40B4-BE49-F238E27FC236}">
                  <a16:creationId xmlns:a16="http://schemas.microsoft.com/office/drawing/2014/main" id="{4C68AEBE-DC03-431D-BC9A-551112A8CAC5}"/>
                </a:ext>
              </a:extLst>
            </p:cNvPr>
            <p:cNvSpPr txBox="1"/>
            <p:nvPr/>
          </p:nvSpPr>
          <p:spPr>
            <a:xfrm>
              <a:off x="2908432"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rPr>
                <a:t>项目介绍</a:t>
              </a:r>
            </a:p>
          </p:txBody>
        </p:sp>
        <p:sp>
          <p:nvSpPr>
            <p:cNvPr id="6" name="图文框 5">
              <a:extLst>
                <a:ext uri="{FF2B5EF4-FFF2-40B4-BE49-F238E27FC236}">
                  <a16:creationId xmlns:a16="http://schemas.microsoft.com/office/drawing/2014/main" id="{48A66852-5329-49A7-AA79-038BD2E3CB6D}"/>
                </a:ext>
              </a:extLst>
            </p:cNvPr>
            <p:cNvSpPr/>
            <p:nvPr/>
          </p:nvSpPr>
          <p:spPr>
            <a:xfrm>
              <a:off x="3305360"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等腰三角形 6">
              <a:extLst>
                <a:ext uri="{FF2B5EF4-FFF2-40B4-BE49-F238E27FC236}">
                  <a16:creationId xmlns:a16="http://schemas.microsoft.com/office/drawing/2014/main" id="{36CE4B58-1784-4AC0-915C-D610E93D43C1}"/>
                </a:ext>
              </a:extLst>
            </p:cNvPr>
            <p:cNvSpPr/>
            <p:nvPr/>
          </p:nvSpPr>
          <p:spPr>
            <a:xfrm flipV="1">
              <a:off x="3715828"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5A5D16E4-6111-4253-A399-BDE45ABADF41}"/>
                </a:ext>
              </a:extLst>
            </p:cNvPr>
            <p:cNvSpPr txBox="1"/>
            <p:nvPr/>
          </p:nvSpPr>
          <p:spPr>
            <a:xfrm>
              <a:off x="3305360"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01</a:t>
              </a:r>
              <a:endParaRPr lang="zh-CN" altLang="en-US" sz="4400" dirty="0">
                <a:solidFill>
                  <a:schemeClr val="tx1">
                    <a:lumMod val="75000"/>
                    <a:lumOff val="25000"/>
                  </a:schemeClr>
                </a:solidFill>
                <a:latin typeface="Century Gothic" panose="020B0502020202020204" pitchFamily="34" charset="0"/>
              </a:endParaRPr>
            </a:p>
          </p:txBody>
        </p:sp>
      </p:grpSp>
      <p:grpSp>
        <p:nvGrpSpPr>
          <p:cNvPr id="4" name="组合 3">
            <a:extLst>
              <a:ext uri="{FF2B5EF4-FFF2-40B4-BE49-F238E27FC236}">
                <a16:creationId xmlns:a16="http://schemas.microsoft.com/office/drawing/2014/main" id="{B0BF6D81-C212-4B21-8612-D2470B5DAC24}"/>
              </a:ext>
            </a:extLst>
          </p:cNvPr>
          <p:cNvGrpSpPr/>
          <p:nvPr/>
        </p:nvGrpSpPr>
        <p:grpSpPr>
          <a:xfrm>
            <a:off x="4436415" y="1524238"/>
            <a:ext cx="1866768" cy="2163227"/>
            <a:chOff x="5093361" y="1524238"/>
            <a:chExt cx="1866768" cy="2163227"/>
          </a:xfrm>
        </p:grpSpPr>
        <p:sp>
          <p:nvSpPr>
            <p:cNvPr id="18" name="文本框 17">
              <a:extLst>
                <a:ext uri="{FF2B5EF4-FFF2-40B4-BE49-F238E27FC236}">
                  <a16:creationId xmlns:a16="http://schemas.microsoft.com/office/drawing/2014/main" id="{94AE663A-2495-46D6-A85D-DC17D3AC2E93}"/>
                </a:ext>
              </a:extLst>
            </p:cNvPr>
            <p:cNvSpPr txBox="1"/>
            <p:nvPr/>
          </p:nvSpPr>
          <p:spPr>
            <a:xfrm>
              <a:off x="5093361"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rPr>
                <a:t>需求分析</a:t>
              </a:r>
            </a:p>
          </p:txBody>
        </p:sp>
        <p:sp>
          <p:nvSpPr>
            <p:cNvPr id="39" name="图文框 38">
              <a:extLst>
                <a:ext uri="{FF2B5EF4-FFF2-40B4-BE49-F238E27FC236}">
                  <a16:creationId xmlns:a16="http://schemas.microsoft.com/office/drawing/2014/main" id="{35899FA3-8414-40DF-BC9B-C7A824279BD9}"/>
                </a:ext>
              </a:extLst>
            </p:cNvPr>
            <p:cNvSpPr/>
            <p:nvPr/>
          </p:nvSpPr>
          <p:spPr>
            <a:xfrm>
              <a:off x="5490289"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等腰三角形 41">
              <a:extLst>
                <a:ext uri="{FF2B5EF4-FFF2-40B4-BE49-F238E27FC236}">
                  <a16:creationId xmlns:a16="http://schemas.microsoft.com/office/drawing/2014/main" id="{A131B607-7E47-49CE-967F-D038050707AB}"/>
                </a:ext>
              </a:extLst>
            </p:cNvPr>
            <p:cNvSpPr/>
            <p:nvPr/>
          </p:nvSpPr>
          <p:spPr>
            <a:xfrm flipV="1">
              <a:off x="5898111"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B4E247CA-9363-4AA1-9E1C-5EA162A5D0F4}"/>
                </a:ext>
              </a:extLst>
            </p:cNvPr>
            <p:cNvSpPr txBox="1"/>
            <p:nvPr/>
          </p:nvSpPr>
          <p:spPr>
            <a:xfrm>
              <a:off x="5490289"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02</a:t>
              </a:r>
              <a:endParaRPr lang="zh-CN" altLang="en-US" sz="4400" dirty="0">
                <a:solidFill>
                  <a:schemeClr val="tx1">
                    <a:lumMod val="75000"/>
                    <a:lumOff val="25000"/>
                  </a:schemeClr>
                </a:solidFill>
                <a:latin typeface="Century Gothic" panose="020B0502020202020204" pitchFamily="34" charset="0"/>
              </a:endParaRPr>
            </a:p>
          </p:txBody>
        </p:sp>
      </p:grpSp>
      <p:grpSp>
        <p:nvGrpSpPr>
          <p:cNvPr id="5" name="组合 4">
            <a:extLst>
              <a:ext uri="{FF2B5EF4-FFF2-40B4-BE49-F238E27FC236}">
                <a16:creationId xmlns:a16="http://schemas.microsoft.com/office/drawing/2014/main" id="{7A4091F9-27F4-4EBF-A787-52E621675A26}"/>
              </a:ext>
            </a:extLst>
          </p:cNvPr>
          <p:cNvGrpSpPr/>
          <p:nvPr/>
        </p:nvGrpSpPr>
        <p:grpSpPr>
          <a:xfrm>
            <a:off x="6212972" y="1524238"/>
            <a:ext cx="1866768" cy="2163227"/>
            <a:chOff x="7278290" y="1524238"/>
            <a:chExt cx="1866768" cy="2163227"/>
          </a:xfrm>
        </p:grpSpPr>
        <p:sp>
          <p:nvSpPr>
            <p:cNvPr id="28" name="文本框 27">
              <a:extLst>
                <a:ext uri="{FF2B5EF4-FFF2-40B4-BE49-F238E27FC236}">
                  <a16:creationId xmlns:a16="http://schemas.microsoft.com/office/drawing/2014/main" id="{1D6FD582-643D-4446-883F-74027F11A8A0}"/>
                </a:ext>
              </a:extLst>
            </p:cNvPr>
            <p:cNvSpPr txBox="1"/>
            <p:nvPr/>
          </p:nvSpPr>
          <p:spPr>
            <a:xfrm>
              <a:off x="7278290"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rPr>
                <a:t>调研与选型</a:t>
              </a:r>
            </a:p>
          </p:txBody>
        </p:sp>
        <p:sp>
          <p:nvSpPr>
            <p:cNvPr id="40" name="图文框 39">
              <a:extLst>
                <a:ext uri="{FF2B5EF4-FFF2-40B4-BE49-F238E27FC236}">
                  <a16:creationId xmlns:a16="http://schemas.microsoft.com/office/drawing/2014/main" id="{E5141571-C058-4FBF-BCB6-5387F3E5ADFA}"/>
                </a:ext>
              </a:extLst>
            </p:cNvPr>
            <p:cNvSpPr/>
            <p:nvPr/>
          </p:nvSpPr>
          <p:spPr>
            <a:xfrm>
              <a:off x="7675218"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等腰三角形 42">
              <a:extLst>
                <a:ext uri="{FF2B5EF4-FFF2-40B4-BE49-F238E27FC236}">
                  <a16:creationId xmlns:a16="http://schemas.microsoft.com/office/drawing/2014/main" id="{BDC4D2A3-A1C3-47DE-9700-3E03C1451485}"/>
                </a:ext>
              </a:extLst>
            </p:cNvPr>
            <p:cNvSpPr/>
            <p:nvPr/>
          </p:nvSpPr>
          <p:spPr>
            <a:xfrm flipV="1">
              <a:off x="8080394"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2117F15-404D-40EA-B2D1-F7AD9B2BDBB6}"/>
                </a:ext>
              </a:extLst>
            </p:cNvPr>
            <p:cNvSpPr txBox="1"/>
            <p:nvPr/>
          </p:nvSpPr>
          <p:spPr>
            <a:xfrm>
              <a:off x="7675218"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03</a:t>
              </a:r>
              <a:endParaRPr lang="zh-CN" altLang="en-US" sz="4400" dirty="0">
                <a:solidFill>
                  <a:schemeClr val="tx1">
                    <a:lumMod val="75000"/>
                    <a:lumOff val="25000"/>
                  </a:schemeClr>
                </a:solidFill>
                <a:latin typeface="Century Gothic" panose="020B0502020202020204" pitchFamily="34" charset="0"/>
              </a:endParaRPr>
            </a:p>
          </p:txBody>
        </p:sp>
      </p:grpSp>
      <p:grpSp>
        <p:nvGrpSpPr>
          <p:cNvPr id="8" name="组合 7">
            <a:extLst>
              <a:ext uri="{FF2B5EF4-FFF2-40B4-BE49-F238E27FC236}">
                <a16:creationId xmlns:a16="http://schemas.microsoft.com/office/drawing/2014/main" id="{3185ECBF-C82B-49DC-A70B-D8B0D9477817}"/>
              </a:ext>
            </a:extLst>
          </p:cNvPr>
          <p:cNvGrpSpPr/>
          <p:nvPr/>
        </p:nvGrpSpPr>
        <p:grpSpPr>
          <a:xfrm>
            <a:off x="7998398" y="1524238"/>
            <a:ext cx="1866768" cy="2163227"/>
            <a:chOff x="9463219" y="1524238"/>
            <a:chExt cx="1866768" cy="2163227"/>
          </a:xfrm>
        </p:grpSpPr>
        <p:sp>
          <p:nvSpPr>
            <p:cNvPr id="29" name="文本框 28">
              <a:extLst>
                <a:ext uri="{FF2B5EF4-FFF2-40B4-BE49-F238E27FC236}">
                  <a16:creationId xmlns:a16="http://schemas.microsoft.com/office/drawing/2014/main" id="{1C5BB17F-8409-419C-9A08-458D2D0C5D4B}"/>
                </a:ext>
              </a:extLst>
            </p:cNvPr>
            <p:cNvSpPr txBox="1"/>
            <p:nvPr/>
          </p:nvSpPr>
          <p:spPr>
            <a:xfrm>
              <a:off x="9463219"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rPr>
                <a:t>环境配置</a:t>
              </a:r>
            </a:p>
          </p:txBody>
        </p:sp>
        <p:sp>
          <p:nvSpPr>
            <p:cNvPr id="41" name="图文框 40">
              <a:extLst>
                <a:ext uri="{FF2B5EF4-FFF2-40B4-BE49-F238E27FC236}">
                  <a16:creationId xmlns:a16="http://schemas.microsoft.com/office/drawing/2014/main" id="{34EBF0CE-E741-48D3-B474-DB03A5565954}"/>
                </a:ext>
              </a:extLst>
            </p:cNvPr>
            <p:cNvSpPr/>
            <p:nvPr/>
          </p:nvSpPr>
          <p:spPr>
            <a:xfrm>
              <a:off x="9860147"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等腰三角形 43">
              <a:extLst>
                <a:ext uri="{FF2B5EF4-FFF2-40B4-BE49-F238E27FC236}">
                  <a16:creationId xmlns:a16="http://schemas.microsoft.com/office/drawing/2014/main" id="{36D6F1D1-A017-40C3-B096-DFDE2612B96D}"/>
                </a:ext>
              </a:extLst>
            </p:cNvPr>
            <p:cNvSpPr/>
            <p:nvPr/>
          </p:nvSpPr>
          <p:spPr>
            <a:xfrm flipV="1">
              <a:off x="10262677"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E6DA7B83-BC40-4D91-93D3-AE7F1E579C48}"/>
                </a:ext>
              </a:extLst>
            </p:cNvPr>
            <p:cNvSpPr txBox="1"/>
            <p:nvPr/>
          </p:nvSpPr>
          <p:spPr>
            <a:xfrm>
              <a:off x="9860147"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04</a:t>
              </a:r>
              <a:endParaRPr lang="zh-CN" altLang="en-US" sz="4400" dirty="0">
                <a:solidFill>
                  <a:schemeClr val="tx1">
                    <a:lumMod val="75000"/>
                    <a:lumOff val="25000"/>
                  </a:schemeClr>
                </a:solidFill>
                <a:latin typeface="Century Gothic" panose="020B0502020202020204" pitchFamily="34" charset="0"/>
              </a:endParaRPr>
            </a:p>
          </p:txBody>
        </p:sp>
      </p:grpSp>
      <p:grpSp>
        <p:nvGrpSpPr>
          <p:cNvPr id="49" name="组合 48">
            <a:extLst>
              <a:ext uri="{FF2B5EF4-FFF2-40B4-BE49-F238E27FC236}">
                <a16:creationId xmlns:a16="http://schemas.microsoft.com/office/drawing/2014/main" id="{4D9DD5E9-A692-4718-96C3-08FB1411B74C}"/>
              </a:ext>
            </a:extLst>
          </p:cNvPr>
          <p:cNvGrpSpPr/>
          <p:nvPr/>
        </p:nvGrpSpPr>
        <p:grpSpPr>
          <a:xfrm>
            <a:off x="9789027" y="1510209"/>
            <a:ext cx="1866768" cy="2163227"/>
            <a:chOff x="9463219" y="1524238"/>
            <a:chExt cx="1866768" cy="2163227"/>
          </a:xfrm>
        </p:grpSpPr>
        <p:sp>
          <p:nvSpPr>
            <p:cNvPr id="50" name="文本框 49">
              <a:extLst>
                <a:ext uri="{FF2B5EF4-FFF2-40B4-BE49-F238E27FC236}">
                  <a16:creationId xmlns:a16="http://schemas.microsoft.com/office/drawing/2014/main" id="{93826FB4-2199-47F0-8F6F-1C5F71321702}"/>
                </a:ext>
              </a:extLst>
            </p:cNvPr>
            <p:cNvSpPr txBox="1"/>
            <p:nvPr/>
          </p:nvSpPr>
          <p:spPr>
            <a:xfrm>
              <a:off x="9463219" y="3225800"/>
              <a:ext cx="1866768"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rPr>
                <a:t>分工与未来</a:t>
              </a:r>
            </a:p>
          </p:txBody>
        </p:sp>
        <p:sp>
          <p:nvSpPr>
            <p:cNvPr id="51" name="图文框 50">
              <a:extLst>
                <a:ext uri="{FF2B5EF4-FFF2-40B4-BE49-F238E27FC236}">
                  <a16:creationId xmlns:a16="http://schemas.microsoft.com/office/drawing/2014/main" id="{5F865B58-7A2C-41A3-9342-AC0D5661CBE5}"/>
                </a:ext>
              </a:extLst>
            </p:cNvPr>
            <p:cNvSpPr/>
            <p:nvPr/>
          </p:nvSpPr>
          <p:spPr>
            <a:xfrm>
              <a:off x="9860147" y="1524238"/>
              <a:ext cx="1072912" cy="1072912"/>
            </a:xfrm>
            <a:prstGeom prst="frame">
              <a:avLst>
                <a:gd name="adj1" fmla="val 35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等腰三角形 51">
              <a:extLst>
                <a:ext uri="{FF2B5EF4-FFF2-40B4-BE49-F238E27FC236}">
                  <a16:creationId xmlns:a16="http://schemas.microsoft.com/office/drawing/2014/main" id="{E934380F-24BE-4898-877F-BE3821227FBE}"/>
                </a:ext>
              </a:extLst>
            </p:cNvPr>
            <p:cNvSpPr/>
            <p:nvPr/>
          </p:nvSpPr>
          <p:spPr>
            <a:xfrm flipV="1">
              <a:off x="10262677" y="2806699"/>
              <a:ext cx="257268" cy="22178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BB4C052D-F4B4-44BC-8217-EAAAD24ECF58}"/>
                </a:ext>
              </a:extLst>
            </p:cNvPr>
            <p:cNvSpPr txBox="1"/>
            <p:nvPr/>
          </p:nvSpPr>
          <p:spPr>
            <a:xfrm>
              <a:off x="9860147" y="1689894"/>
              <a:ext cx="1072912" cy="769441"/>
            </a:xfrm>
            <a:prstGeom prst="rect">
              <a:avLst/>
            </a:prstGeom>
            <a:noFill/>
          </p:spPr>
          <p:txBody>
            <a:bodyPr wrap="square" rtlCol="0">
              <a:spAutoFit/>
              <a:scene3d>
                <a:camera prst="orthographicFront"/>
                <a:lightRig rig="threePt" dir="t"/>
              </a:scene3d>
              <a:sp3d contourW="12700"/>
            </a:bodyPr>
            <a:lstStyle/>
            <a:p>
              <a:pPr algn="ctr"/>
              <a:r>
                <a:rPr lang="en-US" altLang="zh-CN" sz="4400" dirty="0">
                  <a:solidFill>
                    <a:schemeClr val="tx1">
                      <a:lumMod val="75000"/>
                      <a:lumOff val="25000"/>
                    </a:schemeClr>
                  </a:solidFill>
                  <a:latin typeface="Century Gothic" panose="020B0502020202020204" pitchFamily="34" charset="0"/>
                </a:rPr>
                <a:t>05</a:t>
              </a:r>
              <a:endParaRPr lang="zh-CN" altLang="en-US" sz="4400" dirty="0">
                <a:solidFill>
                  <a:schemeClr val="tx1">
                    <a:lumMod val="75000"/>
                    <a:lumOff val="25000"/>
                  </a:schemeClr>
                </a:solidFill>
                <a:latin typeface="Century Gothic" panose="020B0502020202020204" pitchFamily="34" charset="0"/>
              </a:endParaRPr>
            </a:p>
          </p:txBody>
        </p:sp>
      </p:grpSp>
    </p:spTree>
    <p:extLst>
      <p:ext uri="{BB962C8B-B14F-4D97-AF65-F5344CB8AC3E}">
        <p14:creationId xmlns:p14="http://schemas.microsoft.com/office/powerpoint/2010/main" val="2834451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9" y="371367"/>
            <a:ext cx="7049274" cy="812016"/>
            <a:chOff x="7318011" y="1456480"/>
            <a:chExt cx="7049274"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用户故事</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36" name="矩形: 圆角 35">
            <a:extLst>
              <a:ext uri="{FF2B5EF4-FFF2-40B4-BE49-F238E27FC236}">
                <a16:creationId xmlns:a16="http://schemas.microsoft.com/office/drawing/2014/main" id="{ED1BAE7E-2CD3-43AA-A8E0-FA000DB49942}"/>
              </a:ext>
            </a:extLst>
          </p:cNvPr>
          <p:cNvSpPr/>
          <p:nvPr/>
        </p:nvSpPr>
        <p:spPr>
          <a:xfrm>
            <a:off x="1219698" y="1448315"/>
            <a:ext cx="4466527" cy="4930714"/>
          </a:xfrm>
          <a:prstGeom prst="roundRect">
            <a:avLst>
              <a:gd name="adj" fmla="val 8516"/>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zh-CN" altLang="en-US" dirty="0"/>
            </a:br>
            <a:endParaRPr lang="zh-CN" altLang="en-US" b="1" dirty="0"/>
          </a:p>
        </p:txBody>
      </p:sp>
      <p:sp>
        <p:nvSpPr>
          <p:cNvPr id="35" name="矩形: 圆角 34">
            <a:extLst>
              <a:ext uri="{FF2B5EF4-FFF2-40B4-BE49-F238E27FC236}">
                <a16:creationId xmlns:a16="http://schemas.microsoft.com/office/drawing/2014/main" id="{B752B3E3-B5F3-467F-B270-89B2B58A9A66}"/>
              </a:ext>
            </a:extLst>
          </p:cNvPr>
          <p:cNvSpPr/>
          <p:nvPr/>
        </p:nvSpPr>
        <p:spPr>
          <a:xfrm>
            <a:off x="6390411" y="1448315"/>
            <a:ext cx="4466527" cy="4930714"/>
          </a:xfrm>
          <a:prstGeom prst="roundRect">
            <a:avLst>
              <a:gd name="adj" fmla="val 8516"/>
            </a:avLst>
          </a:prstGeom>
          <a:solidFill>
            <a:schemeClr val="accent4">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b="1" dirty="0"/>
          </a:p>
        </p:txBody>
      </p:sp>
      <p:sp>
        <p:nvSpPr>
          <p:cNvPr id="2" name="文本框 1">
            <a:extLst>
              <a:ext uri="{FF2B5EF4-FFF2-40B4-BE49-F238E27FC236}">
                <a16:creationId xmlns:a16="http://schemas.microsoft.com/office/drawing/2014/main" id="{EDA8F6F0-5439-4459-801B-0E188660632C}"/>
              </a:ext>
            </a:extLst>
          </p:cNvPr>
          <p:cNvSpPr txBox="1"/>
          <p:nvPr/>
        </p:nvSpPr>
        <p:spPr>
          <a:xfrm>
            <a:off x="1419191" y="1515299"/>
            <a:ext cx="4181920" cy="5165517"/>
          </a:xfrm>
          <a:prstGeom prst="rect">
            <a:avLst/>
          </a:prstGeom>
          <a:noFill/>
        </p:spPr>
        <p:txBody>
          <a:bodyPr wrap="square" rtlCol="0">
            <a:spAutoFit/>
          </a:bodyPr>
          <a:lstStyle/>
          <a:p>
            <a:pPr>
              <a:lnSpc>
                <a:spcPct val="150000"/>
              </a:lnSpc>
            </a:pPr>
            <a:r>
              <a:rPr lang="zh-CN" altLang="en-US" sz="2400" b="1" dirty="0">
                <a:solidFill>
                  <a:schemeClr val="bg1"/>
                </a:solidFill>
              </a:rPr>
              <a:t>超级管理员改变管理员权限</a:t>
            </a:r>
          </a:p>
          <a:p>
            <a:pPr>
              <a:lnSpc>
                <a:spcPct val="150000"/>
              </a:lnSpc>
            </a:pPr>
            <a:r>
              <a:rPr lang="zh-CN" altLang="en-US" dirty="0">
                <a:solidFill>
                  <a:schemeClr val="bg1"/>
                </a:solidFill>
              </a:rPr>
              <a:t>前置条件：超级管理员已进入人员管理界面</a:t>
            </a:r>
          </a:p>
          <a:p>
            <a:pPr marL="342900" indent="-342900">
              <a:lnSpc>
                <a:spcPct val="150000"/>
              </a:lnSpc>
              <a:buFont typeface="+mj-lt"/>
              <a:buAutoNum type="arabicPeriod"/>
            </a:pPr>
            <a:r>
              <a:rPr lang="zh-CN" altLang="en-US" dirty="0">
                <a:solidFill>
                  <a:schemeClr val="bg1"/>
                </a:solidFill>
              </a:rPr>
              <a:t>人员管理界面显示管理员账号列表</a:t>
            </a:r>
          </a:p>
          <a:p>
            <a:pPr marL="342900" indent="-342900">
              <a:lnSpc>
                <a:spcPct val="150000"/>
              </a:lnSpc>
              <a:buFont typeface="+mj-lt"/>
              <a:buAutoNum type="arabicPeriod"/>
            </a:pPr>
            <a:r>
              <a:rPr lang="zh-CN" altLang="en-US" dirty="0">
                <a:solidFill>
                  <a:schemeClr val="bg1"/>
                </a:solidFill>
              </a:rPr>
              <a:t>超级管理员点击欲修改权限的管理员账号对应的修改权限按钮</a:t>
            </a:r>
          </a:p>
          <a:p>
            <a:pPr marL="342900" indent="-342900">
              <a:lnSpc>
                <a:spcPct val="150000"/>
              </a:lnSpc>
              <a:buFont typeface="+mj-lt"/>
              <a:buAutoNum type="arabicPeriod"/>
            </a:pPr>
            <a:r>
              <a:rPr lang="zh-CN" altLang="en-US" dirty="0">
                <a:solidFill>
                  <a:schemeClr val="bg1"/>
                </a:solidFill>
              </a:rPr>
              <a:t>浏览器跳转至权限修改界面</a:t>
            </a:r>
          </a:p>
          <a:p>
            <a:pPr marL="342900" indent="-342900">
              <a:lnSpc>
                <a:spcPct val="150000"/>
              </a:lnSpc>
              <a:buFont typeface="+mj-lt"/>
              <a:buAutoNum type="arabicPeriod"/>
            </a:pPr>
            <a:r>
              <a:rPr lang="zh-CN" altLang="en-US" dirty="0">
                <a:solidFill>
                  <a:schemeClr val="bg1"/>
                </a:solidFill>
              </a:rPr>
              <a:t>超级管理员勾选赋予管理员新权限</a:t>
            </a:r>
          </a:p>
          <a:p>
            <a:pPr marL="342900" indent="-342900">
              <a:lnSpc>
                <a:spcPct val="150000"/>
              </a:lnSpc>
              <a:buFont typeface="+mj-lt"/>
              <a:buAutoNum type="arabicPeriod"/>
            </a:pPr>
            <a:r>
              <a:rPr lang="zh-CN" altLang="en-US" dirty="0">
                <a:solidFill>
                  <a:schemeClr val="bg1"/>
                </a:solidFill>
              </a:rPr>
              <a:t>被勾选的权限对应的多选框显示√</a:t>
            </a:r>
          </a:p>
          <a:p>
            <a:pPr marL="342900" indent="-342900">
              <a:lnSpc>
                <a:spcPct val="150000"/>
              </a:lnSpc>
              <a:buFont typeface="+mj-lt"/>
              <a:buAutoNum type="arabicPeriod"/>
            </a:pPr>
            <a:r>
              <a:rPr lang="zh-CN" altLang="en-US" dirty="0">
                <a:solidFill>
                  <a:schemeClr val="bg1"/>
                </a:solidFill>
              </a:rPr>
              <a:t>超级管理员点击确认按钮</a:t>
            </a:r>
          </a:p>
          <a:p>
            <a:pPr marL="342900" indent="-342900">
              <a:lnSpc>
                <a:spcPct val="150000"/>
              </a:lnSpc>
              <a:buFont typeface="+mj-lt"/>
              <a:buAutoNum type="arabicPeriod"/>
            </a:pPr>
            <a:r>
              <a:rPr lang="zh-CN" altLang="en-US" dirty="0">
                <a:solidFill>
                  <a:schemeClr val="bg1"/>
                </a:solidFill>
              </a:rPr>
              <a:t>浏览器弹出修改权限成功提示框</a:t>
            </a:r>
          </a:p>
          <a:p>
            <a:pPr>
              <a:lnSpc>
                <a:spcPct val="150000"/>
              </a:lnSpc>
            </a:pPr>
            <a:endParaRPr lang="zh-CN" altLang="en-US" dirty="0">
              <a:solidFill>
                <a:schemeClr val="bg1"/>
              </a:solidFill>
            </a:endParaRPr>
          </a:p>
        </p:txBody>
      </p:sp>
      <p:sp>
        <p:nvSpPr>
          <p:cNvPr id="12" name="文本框 11">
            <a:extLst>
              <a:ext uri="{FF2B5EF4-FFF2-40B4-BE49-F238E27FC236}">
                <a16:creationId xmlns:a16="http://schemas.microsoft.com/office/drawing/2014/main" id="{877DBD78-6993-4568-84B5-D2A9518BD808}"/>
              </a:ext>
            </a:extLst>
          </p:cNvPr>
          <p:cNvSpPr txBox="1"/>
          <p:nvPr/>
        </p:nvSpPr>
        <p:spPr>
          <a:xfrm>
            <a:off x="6645847" y="1656506"/>
            <a:ext cx="3984053" cy="4247317"/>
          </a:xfrm>
          <a:prstGeom prst="rect">
            <a:avLst/>
          </a:prstGeom>
          <a:noFill/>
        </p:spPr>
        <p:txBody>
          <a:bodyPr wrap="square" rtlCol="0">
            <a:spAutoFit/>
          </a:bodyPr>
          <a:lstStyle/>
          <a:p>
            <a:pPr>
              <a:lnSpc>
                <a:spcPct val="150000"/>
              </a:lnSpc>
            </a:pPr>
            <a:r>
              <a:rPr lang="zh-CN" altLang="en-US" sz="2400" b="1" dirty="0">
                <a:solidFill>
                  <a:schemeClr val="bg1"/>
                </a:solidFill>
              </a:rPr>
              <a:t>超级管理员添加新的学期</a:t>
            </a:r>
          </a:p>
          <a:p>
            <a:pPr>
              <a:lnSpc>
                <a:spcPct val="150000"/>
              </a:lnSpc>
            </a:pPr>
            <a:r>
              <a:rPr lang="zh-CN" altLang="en-US" dirty="0">
                <a:solidFill>
                  <a:schemeClr val="bg1"/>
                </a:solidFill>
              </a:rPr>
              <a:t>前置条件：超级管理员已进入课程管理界面</a:t>
            </a:r>
          </a:p>
          <a:p>
            <a:pPr marL="342900" indent="-342900">
              <a:lnSpc>
                <a:spcPct val="150000"/>
              </a:lnSpc>
              <a:buFont typeface="+mj-lt"/>
              <a:buAutoNum type="arabicPeriod"/>
            </a:pPr>
            <a:r>
              <a:rPr lang="zh-CN" altLang="en-US" dirty="0">
                <a:solidFill>
                  <a:schemeClr val="bg1"/>
                </a:solidFill>
              </a:rPr>
              <a:t>超级管理员点击添加新学期按钮</a:t>
            </a:r>
          </a:p>
          <a:p>
            <a:pPr marL="342900" indent="-342900">
              <a:lnSpc>
                <a:spcPct val="150000"/>
              </a:lnSpc>
              <a:buFont typeface="+mj-lt"/>
              <a:buAutoNum type="arabicPeriod"/>
            </a:pPr>
            <a:r>
              <a:rPr lang="zh-CN" altLang="en-US" dirty="0">
                <a:solidFill>
                  <a:schemeClr val="bg1"/>
                </a:solidFill>
              </a:rPr>
              <a:t>浏览器跳转至新学期信息编辑页面</a:t>
            </a:r>
          </a:p>
          <a:p>
            <a:pPr marL="342900" indent="-342900">
              <a:lnSpc>
                <a:spcPct val="150000"/>
              </a:lnSpc>
              <a:buFont typeface="+mj-lt"/>
              <a:buAutoNum type="arabicPeriod"/>
            </a:pPr>
            <a:r>
              <a:rPr lang="zh-CN" altLang="en-US" dirty="0">
                <a:solidFill>
                  <a:schemeClr val="bg1"/>
                </a:solidFill>
              </a:rPr>
              <a:t>超级管理员填写新学期介绍信息</a:t>
            </a:r>
          </a:p>
          <a:p>
            <a:pPr marL="342900" indent="-342900">
              <a:lnSpc>
                <a:spcPct val="150000"/>
              </a:lnSpc>
              <a:buFont typeface="+mj-lt"/>
              <a:buAutoNum type="arabicPeriod"/>
            </a:pPr>
            <a:r>
              <a:rPr lang="zh-CN" altLang="en-US" dirty="0">
                <a:solidFill>
                  <a:schemeClr val="bg1"/>
                </a:solidFill>
              </a:rPr>
              <a:t>超级管理员填写开设课程介绍信息</a:t>
            </a:r>
          </a:p>
          <a:p>
            <a:pPr marL="342900" indent="-342900">
              <a:lnSpc>
                <a:spcPct val="150000"/>
              </a:lnSpc>
              <a:buFont typeface="+mj-lt"/>
              <a:buAutoNum type="arabicPeriod"/>
            </a:pPr>
            <a:r>
              <a:rPr lang="zh-CN" altLang="en-US" dirty="0">
                <a:solidFill>
                  <a:schemeClr val="bg1"/>
                </a:solidFill>
              </a:rPr>
              <a:t>超级管理员点击发布按钮</a:t>
            </a:r>
          </a:p>
          <a:p>
            <a:pPr marL="342900" indent="-342900">
              <a:lnSpc>
                <a:spcPct val="150000"/>
              </a:lnSpc>
              <a:buFont typeface="+mj-lt"/>
              <a:buAutoNum type="arabicPeriod"/>
            </a:pPr>
            <a:r>
              <a:rPr lang="zh-CN" altLang="en-US" dirty="0">
                <a:solidFill>
                  <a:schemeClr val="bg1"/>
                </a:solidFill>
              </a:rPr>
              <a:t>浏览器弹出发布成功提示</a:t>
            </a:r>
          </a:p>
          <a:p>
            <a:endParaRPr lang="zh-CN" altLang="en-US" dirty="0"/>
          </a:p>
        </p:txBody>
      </p:sp>
    </p:spTree>
    <p:extLst>
      <p:ext uri="{BB962C8B-B14F-4D97-AF65-F5344CB8AC3E}">
        <p14:creationId xmlns:p14="http://schemas.microsoft.com/office/powerpoint/2010/main" val="386663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B949FF07-54EF-420D-9052-2FA87AFC829F}"/>
              </a:ext>
            </a:extLst>
          </p:cNvPr>
          <p:cNvSpPr/>
          <p:nvPr/>
        </p:nvSpPr>
        <p:spPr>
          <a:xfrm>
            <a:off x="1172072" y="1343647"/>
            <a:ext cx="4466527" cy="5174570"/>
          </a:xfrm>
          <a:prstGeom prst="roundRect">
            <a:avLst>
              <a:gd name="adj" fmla="val 8516"/>
            </a:avLst>
          </a:prstGeom>
          <a:solidFill>
            <a:schemeClr val="accent1">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b="1" dirty="0"/>
          </a:p>
        </p:txBody>
      </p:sp>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9" y="371367"/>
            <a:ext cx="7049274" cy="812016"/>
            <a:chOff x="7318011" y="1456480"/>
            <a:chExt cx="7049274"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用户故事</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35" name="矩形: 圆角 34">
            <a:extLst>
              <a:ext uri="{FF2B5EF4-FFF2-40B4-BE49-F238E27FC236}">
                <a16:creationId xmlns:a16="http://schemas.microsoft.com/office/drawing/2014/main" id="{B752B3E3-B5F3-467F-B270-89B2B58A9A66}"/>
              </a:ext>
            </a:extLst>
          </p:cNvPr>
          <p:cNvSpPr/>
          <p:nvPr/>
        </p:nvSpPr>
        <p:spPr>
          <a:xfrm>
            <a:off x="6382448" y="1343647"/>
            <a:ext cx="4466527" cy="5174570"/>
          </a:xfrm>
          <a:prstGeom prst="roundRect">
            <a:avLst>
              <a:gd name="adj" fmla="val 8516"/>
            </a:avLst>
          </a:prstGeom>
          <a:solidFill>
            <a:schemeClr val="accent4">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b="1" dirty="0"/>
          </a:p>
        </p:txBody>
      </p:sp>
      <p:sp>
        <p:nvSpPr>
          <p:cNvPr id="5" name="文本框 4">
            <a:extLst>
              <a:ext uri="{FF2B5EF4-FFF2-40B4-BE49-F238E27FC236}">
                <a16:creationId xmlns:a16="http://schemas.microsoft.com/office/drawing/2014/main" id="{DD2C1E45-49CD-4E6F-9DD8-E432CB0B2D73}"/>
              </a:ext>
            </a:extLst>
          </p:cNvPr>
          <p:cNvSpPr txBox="1"/>
          <p:nvPr/>
        </p:nvSpPr>
        <p:spPr>
          <a:xfrm>
            <a:off x="1409700" y="1523954"/>
            <a:ext cx="4104211" cy="4890954"/>
          </a:xfrm>
          <a:prstGeom prst="rect">
            <a:avLst/>
          </a:prstGeom>
          <a:noFill/>
        </p:spPr>
        <p:txBody>
          <a:bodyPr wrap="square" rtlCol="0">
            <a:spAutoFit/>
          </a:bodyPr>
          <a:lstStyle/>
          <a:p>
            <a:r>
              <a:rPr lang="zh-CN" altLang="en-US" sz="2200" b="1" dirty="0">
                <a:solidFill>
                  <a:schemeClr val="bg1"/>
                </a:solidFill>
              </a:rPr>
              <a:t>超级管理员为学期添加课程</a:t>
            </a:r>
          </a:p>
          <a:p>
            <a:pPr>
              <a:lnSpc>
                <a:spcPct val="150000"/>
              </a:lnSpc>
            </a:pPr>
            <a:r>
              <a:rPr lang="zh-CN" altLang="en-US" sz="1500" dirty="0">
                <a:solidFill>
                  <a:schemeClr val="bg1"/>
                </a:solidFill>
              </a:rPr>
              <a:t>前置条件：超级管理员已进入课程管理界面</a:t>
            </a:r>
          </a:p>
          <a:p>
            <a:pPr marL="342900" indent="-342900">
              <a:lnSpc>
                <a:spcPct val="150000"/>
              </a:lnSpc>
              <a:buFont typeface="+mj-lt"/>
              <a:buAutoNum type="arabicPeriod"/>
            </a:pPr>
            <a:r>
              <a:rPr lang="zh-CN" altLang="en-US" sz="1500" dirty="0">
                <a:solidFill>
                  <a:schemeClr val="bg1"/>
                </a:solidFill>
              </a:rPr>
              <a:t>超级管理员点击对应学期的添加课程按钮</a:t>
            </a:r>
          </a:p>
          <a:p>
            <a:pPr marL="342900" indent="-342900">
              <a:lnSpc>
                <a:spcPct val="150000"/>
              </a:lnSpc>
              <a:buFont typeface="+mj-lt"/>
              <a:buAutoNum type="arabicPeriod"/>
            </a:pPr>
            <a:r>
              <a:rPr lang="zh-CN" altLang="en-US" sz="1500" dirty="0">
                <a:solidFill>
                  <a:schemeClr val="bg1"/>
                </a:solidFill>
              </a:rPr>
              <a:t>浏览器跳转至课程添加页面</a:t>
            </a:r>
          </a:p>
          <a:p>
            <a:pPr marL="342900" indent="-342900">
              <a:lnSpc>
                <a:spcPct val="150000"/>
              </a:lnSpc>
              <a:buFont typeface="+mj-lt"/>
              <a:buAutoNum type="arabicPeriod"/>
            </a:pPr>
            <a:r>
              <a:rPr lang="zh-CN" altLang="en-US" sz="1500" dirty="0">
                <a:solidFill>
                  <a:schemeClr val="bg1"/>
                </a:solidFill>
              </a:rPr>
              <a:t>超级管理员输入课程介绍、课程老师的名字、头衔、手机号、邮箱、课程的限制人数、课程的开课地点、课程要求</a:t>
            </a:r>
            <a:endParaRPr lang="en-US" altLang="zh-CN" sz="1500" dirty="0">
              <a:solidFill>
                <a:schemeClr val="bg1"/>
              </a:solidFill>
            </a:endParaRPr>
          </a:p>
          <a:p>
            <a:pPr marL="342900" indent="-342900">
              <a:lnSpc>
                <a:spcPct val="150000"/>
              </a:lnSpc>
              <a:buFont typeface="+mj-lt"/>
              <a:buAutoNum type="arabicPeriod"/>
            </a:pPr>
            <a:r>
              <a:rPr lang="zh-CN" altLang="en-US" sz="1500" dirty="0">
                <a:solidFill>
                  <a:schemeClr val="bg1"/>
                </a:solidFill>
              </a:rPr>
              <a:t>超级管理员在课程老师微信二维码图片上传区上传课程老师的微信二维码</a:t>
            </a:r>
          </a:p>
          <a:p>
            <a:pPr marL="342900" indent="-342900">
              <a:lnSpc>
                <a:spcPct val="150000"/>
              </a:lnSpc>
              <a:buFont typeface="+mj-lt"/>
              <a:buAutoNum type="arabicPeriod"/>
            </a:pPr>
            <a:r>
              <a:rPr lang="zh-CN" altLang="en-US" sz="1500" dirty="0">
                <a:solidFill>
                  <a:schemeClr val="bg1"/>
                </a:solidFill>
              </a:rPr>
              <a:t>超级管理员在时间表中选择课程开课时间</a:t>
            </a:r>
          </a:p>
          <a:p>
            <a:pPr marL="342900" indent="-342900">
              <a:lnSpc>
                <a:spcPct val="150000"/>
              </a:lnSpc>
              <a:buFont typeface="+mj-lt"/>
              <a:buAutoNum type="arabicPeriod"/>
            </a:pPr>
            <a:r>
              <a:rPr lang="zh-CN" altLang="en-US" sz="1500" dirty="0">
                <a:solidFill>
                  <a:schemeClr val="bg1"/>
                </a:solidFill>
              </a:rPr>
              <a:t>超级管理员点击添加按钮继续添加新课程</a:t>
            </a:r>
          </a:p>
          <a:p>
            <a:pPr marL="342900" indent="-342900">
              <a:lnSpc>
                <a:spcPct val="150000"/>
              </a:lnSpc>
              <a:buFont typeface="+mj-lt"/>
              <a:buAutoNum type="arabicPeriod"/>
            </a:pPr>
            <a:r>
              <a:rPr lang="zh-CN" altLang="en-US" sz="1500" dirty="0">
                <a:solidFill>
                  <a:schemeClr val="bg1"/>
                </a:solidFill>
              </a:rPr>
              <a:t>超级管理员点击确认按钮</a:t>
            </a:r>
          </a:p>
          <a:p>
            <a:pPr marL="342900" indent="-342900">
              <a:lnSpc>
                <a:spcPct val="150000"/>
              </a:lnSpc>
              <a:buFont typeface="+mj-lt"/>
              <a:buAutoNum type="arabicPeriod"/>
            </a:pPr>
            <a:r>
              <a:rPr lang="zh-CN" altLang="en-US" sz="1500" dirty="0">
                <a:solidFill>
                  <a:schemeClr val="bg1"/>
                </a:solidFill>
              </a:rPr>
              <a:t>浏览器弹出添加成功按钮</a:t>
            </a:r>
          </a:p>
          <a:p>
            <a:pPr marL="342900" indent="-342900">
              <a:lnSpc>
                <a:spcPct val="150000"/>
              </a:lnSpc>
              <a:buFont typeface="+mj-lt"/>
              <a:buAutoNum type="arabicPeriod"/>
            </a:pPr>
            <a:r>
              <a:rPr lang="zh-CN" altLang="en-US" sz="1500" dirty="0">
                <a:solidFill>
                  <a:schemeClr val="bg1"/>
                </a:solidFill>
              </a:rPr>
              <a:t>浏览器跳转至课程管理界面</a:t>
            </a:r>
          </a:p>
        </p:txBody>
      </p:sp>
      <p:sp>
        <p:nvSpPr>
          <p:cNvPr id="16" name="文本框 15">
            <a:extLst>
              <a:ext uri="{FF2B5EF4-FFF2-40B4-BE49-F238E27FC236}">
                <a16:creationId xmlns:a16="http://schemas.microsoft.com/office/drawing/2014/main" id="{DD1A8BA4-3AE2-40EB-9B76-90DD9DB4CFFF}"/>
              </a:ext>
            </a:extLst>
          </p:cNvPr>
          <p:cNvSpPr txBox="1"/>
          <p:nvPr/>
        </p:nvSpPr>
        <p:spPr>
          <a:xfrm>
            <a:off x="6724401" y="1755287"/>
            <a:ext cx="3954069" cy="3920945"/>
          </a:xfrm>
          <a:prstGeom prst="rect">
            <a:avLst/>
          </a:prstGeom>
          <a:noFill/>
        </p:spPr>
        <p:txBody>
          <a:bodyPr wrap="square" rtlCol="0">
            <a:spAutoFit/>
          </a:bodyPr>
          <a:lstStyle/>
          <a:p>
            <a:pPr>
              <a:lnSpc>
                <a:spcPct val="150000"/>
              </a:lnSpc>
            </a:pPr>
            <a:r>
              <a:rPr lang="zh-CN" altLang="en-US" sz="2400" b="1" dirty="0">
                <a:solidFill>
                  <a:schemeClr val="bg1"/>
                </a:solidFill>
              </a:rPr>
              <a:t>管理员关闭正在招生的课程</a:t>
            </a:r>
          </a:p>
          <a:p>
            <a:pPr>
              <a:lnSpc>
                <a:spcPct val="150000"/>
              </a:lnSpc>
            </a:pPr>
            <a:r>
              <a:rPr lang="zh-CN" altLang="en-US" dirty="0">
                <a:solidFill>
                  <a:schemeClr val="bg1"/>
                </a:solidFill>
              </a:rPr>
              <a:t>前置条件：超级管理员已进入该课程详细信息界面</a:t>
            </a:r>
          </a:p>
          <a:p>
            <a:pPr marL="342900" indent="-342900">
              <a:lnSpc>
                <a:spcPct val="150000"/>
              </a:lnSpc>
              <a:buFont typeface="+mj-lt"/>
              <a:buAutoNum type="arabicPeriod"/>
            </a:pPr>
            <a:r>
              <a:rPr lang="zh-CN" altLang="en-US" dirty="0">
                <a:solidFill>
                  <a:schemeClr val="bg1"/>
                </a:solidFill>
              </a:rPr>
              <a:t>超级管理员点击关闭按钮</a:t>
            </a:r>
          </a:p>
          <a:p>
            <a:pPr marL="342900" indent="-342900">
              <a:lnSpc>
                <a:spcPct val="150000"/>
              </a:lnSpc>
              <a:buFont typeface="+mj-lt"/>
              <a:buAutoNum type="arabicPeriod"/>
            </a:pPr>
            <a:r>
              <a:rPr lang="zh-CN" altLang="en-US" dirty="0">
                <a:solidFill>
                  <a:schemeClr val="bg1"/>
                </a:solidFill>
              </a:rPr>
              <a:t>浏览器跳转至填写关闭原因界面</a:t>
            </a:r>
          </a:p>
          <a:p>
            <a:pPr marL="342900" indent="-342900">
              <a:lnSpc>
                <a:spcPct val="150000"/>
              </a:lnSpc>
              <a:buFont typeface="+mj-lt"/>
              <a:buAutoNum type="arabicPeriod"/>
            </a:pPr>
            <a:r>
              <a:rPr lang="zh-CN" altLang="en-US" dirty="0">
                <a:solidFill>
                  <a:schemeClr val="bg1"/>
                </a:solidFill>
              </a:rPr>
              <a:t>超级管理员填写关闭原因</a:t>
            </a:r>
          </a:p>
          <a:p>
            <a:pPr marL="342900" indent="-342900">
              <a:lnSpc>
                <a:spcPct val="150000"/>
              </a:lnSpc>
              <a:buFont typeface="+mj-lt"/>
              <a:buAutoNum type="arabicPeriod"/>
            </a:pPr>
            <a:r>
              <a:rPr lang="zh-CN" altLang="en-US" dirty="0">
                <a:solidFill>
                  <a:schemeClr val="bg1"/>
                </a:solidFill>
              </a:rPr>
              <a:t>超级管理员点击确认按钮</a:t>
            </a:r>
          </a:p>
          <a:p>
            <a:pPr marL="342900" indent="-342900">
              <a:lnSpc>
                <a:spcPct val="150000"/>
              </a:lnSpc>
              <a:buFont typeface="+mj-lt"/>
              <a:buAutoNum type="arabicPeriod"/>
            </a:pPr>
            <a:r>
              <a:rPr lang="zh-CN" altLang="en-US" dirty="0">
                <a:solidFill>
                  <a:schemeClr val="bg1"/>
                </a:solidFill>
              </a:rPr>
              <a:t>页面跳转至该课程详细信息页面</a:t>
            </a:r>
          </a:p>
          <a:p>
            <a:pPr marL="342900" indent="-342900">
              <a:lnSpc>
                <a:spcPct val="150000"/>
              </a:lnSpc>
              <a:buFont typeface="+mj-lt"/>
              <a:buAutoNum type="arabicPeriod"/>
            </a:pPr>
            <a:r>
              <a:rPr lang="zh-CN" altLang="en-US" dirty="0">
                <a:solidFill>
                  <a:schemeClr val="bg1"/>
                </a:solidFill>
              </a:rPr>
              <a:t>浏览器弹出关闭成功提示</a:t>
            </a:r>
          </a:p>
        </p:txBody>
      </p:sp>
    </p:spTree>
    <p:extLst>
      <p:ext uri="{BB962C8B-B14F-4D97-AF65-F5344CB8AC3E}">
        <p14:creationId xmlns:p14="http://schemas.microsoft.com/office/powerpoint/2010/main" val="4094383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9" y="371367"/>
            <a:ext cx="7049274" cy="812016"/>
            <a:chOff x="7318011" y="1456480"/>
            <a:chExt cx="7049274"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用户故事</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36" name="矩形: 圆角 35">
            <a:extLst>
              <a:ext uri="{FF2B5EF4-FFF2-40B4-BE49-F238E27FC236}">
                <a16:creationId xmlns:a16="http://schemas.microsoft.com/office/drawing/2014/main" id="{ED1BAE7E-2CD3-43AA-A8E0-FA000DB49942}"/>
              </a:ext>
            </a:extLst>
          </p:cNvPr>
          <p:cNvSpPr/>
          <p:nvPr/>
        </p:nvSpPr>
        <p:spPr>
          <a:xfrm>
            <a:off x="1219698" y="1448315"/>
            <a:ext cx="4466527" cy="4930714"/>
          </a:xfrm>
          <a:prstGeom prst="roundRect">
            <a:avLst>
              <a:gd name="adj" fmla="val 8516"/>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zh-CN" altLang="en-US" dirty="0"/>
            </a:br>
            <a:endParaRPr lang="zh-CN" altLang="en-US" b="1" dirty="0"/>
          </a:p>
        </p:txBody>
      </p:sp>
      <p:sp>
        <p:nvSpPr>
          <p:cNvPr id="35" name="矩形: 圆角 34">
            <a:extLst>
              <a:ext uri="{FF2B5EF4-FFF2-40B4-BE49-F238E27FC236}">
                <a16:creationId xmlns:a16="http://schemas.microsoft.com/office/drawing/2014/main" id="{B752B3E3-B5F3-467F-B270-89B2B58A9A66}"/>
              </a:ext>
            </a:extLst>
          </p:cNvPr>
          <p:cNvSpPr/>
          <p:nvPr/>
        </p:nvSpPr>
        <p:spPr>
          <a:xfrm>
            <a:off x="6390411" y="1448315"/>
            <a:ext cx="4466527" cy="4930714"/>
          </a:xfrm>
          <a:prstGeom prst="roundRect">
            <a:avLst>
              <a:gd name="adj" fmla="val 8516"/>
            </a:avLst>
          </a:prstGeom>
          <a:solidFill>
            <a:schemeClr val="accent4">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b="1" dirty="0"/>
          </a:p>
        </p:txBody>
      </p:sp>
      <p:sp>
        <p:nvSpPr>
          <p:cNvPr id="4" name="文本框 3">
            <a:extLst>
              <a:ext uri="{FF2B5EF4-FFF2-40B4-BE49-F238E27FC236}">
                <a16:creationId xmlns:a16="http://schemas.microsoft.com/office/drawing/2014/main" id="{3A841D62-4A16-4090-8278-3FCE01FC75AB}"/>
              </a:ext>
            </a:extLst>
          </p:cNvPr>
          <p:cNvSpPr txBox="1"/>
          <p:nvPr/>
        </p:nvSpPr>
        <p:spPr>
          <a:xfrm>
            <a:off x="1473289" y="1513015"/>
            <a:ext cx="3981450" cy="4801314"/>
          </a:xfrm>
          <a:prstGeom prst="rect">
            <a:avLst/>
          </a:prstGeom>
          <a:noFill/>
        </p:spPr>
        <p:txBody>
          <a:bodyPr wrap="square" rtlCol="0">
            <a:spAutoFit/>
          </a:bodyPr>
          <a:lstStyle/>
          <a:p>
            <a:pPr>
              <a:lnSpc>
                <a:spcPct val="150000"/>
              </a:lnSpc>
            </a:pPr>
            <a:r>
              <a:rPr lang="zh-CN" altLang="en-US" sz="2400" b="1" dirty="0">
                <a:solidFill>
                  <a:schemeClr val="bg1"/>
                </a:solidFill>
              </a:rPr>
              <a:t>超级管理员审核正在招生课程报名的学员</a:t>
            </a:r>
          </a:p>
          <a:p>
            <a:pPr>
              <a:lnSpc>
                <a:spcPct val="150000"/>
              </a:lnSpc>
            </a:pPr>
            <a:r>
              <a:rPr lang="zh-CN" altLang="en-US" dirty="0">
                <a:solidFill>
                  <a:schemeClr val="bg1"/>
                </a:solidFill>
              </a:rPr>
              <a:t>前置条件：超级管理员已进入课程详细信息界面</a:t>
            </a:r>
          </a:p>
          <a:p>
            <a:pPr marL="342900" indent="-342900">
              <a:lnSpc>
                <a:spcPct val="150000"/>
              </a:lnSpc>
              <a:buFont typeface="+mj-lt"/>
              <a:buAutoNum type="arabicPeriod"/>
            </a:pPr>
            <a:r>
              <a:rPr lang="zh-CN" altLang="en-US" dirty="0">
                <a:solidFill>
                  <a:schemeClr val="bg1"/>
                </a:solidFill>
              </a:rPr>
              <a:t>超级管理员点击查看报名学员按钮</a:t>
            </a:r>
          </a:p>
          <a:p>
            <a:pPr marL="342900" indent="-342900">
              <a:lnSpc>
                <a:spcPct val="150000"/>
              </a:lnSpc>
              <a:buFont typeface="+mj-lt"/>
              <a:buAutoNum type="arabicPeriod"/>
            </a:pPr>
            <a:r>
              <a:rPr lang="zh-CN" altLang="en-US" dirty="0">
                <a:solidFill>
                  <a:schemeClr val="bg1"/>
                </a:solidFill>
              </a:rPr>
              <a:t>界面显示报名学员列表</a:t>
            </a:r>
          </a:p>
          <a:p>
            <a:pPr marL="342900" indent="-342900">
              <a:lnSpc>
                <a:spcPct val="150000"/>
              </a:lnSpc>
              <a:buFont typeface="+mj-lt"/>
              <a:buAutoNum type="arabicPeriod"/>
            </a:pPr>
            <a:r>
              <a:rPr lang="zh-CN" altLang="en-US" dirty="0">
                <a:solidFill>
                  <a:schemeClr val="bg1"/>
                </a:solidFill>
              </a:rPr>
              <a:t>超级管理员点击学员对应的通过按钮</a:t>
            </a:r>
          </a:p>
          <a:p>
            <a:pPr marL="342900" indent="-342900">
              <a:lnSpc>
                <a:spcPct val="150000"/>
              </a:lnSpc>
              <a:buFont typeface="+mj-lt"/>
              <a:buAutoNum type="arabicPeriod"/>
            </a:pPr>
            <a:r>
              <a:rPr lang="zh-CN" altLang="en-US" dirty="0">
                <a:solidFill>
                  <a:schemeClr val="bg1"/>
                </a:solidFill>
              </a:rPr>
              <a:t>浏览器提示审核成功</a:t>
            </a:r>
          </a:p>
          <a:p>
            <a:pPr marL="342900" indent="-342900">
              <a:lnSpc>
                <a:spcPct val="150000"/>
              </a:lnSpc>
              <a:buFont typeface="+mj-lt"/>
              <a:buAutoNum type="arabicPeriod"/>
            </a:pPr>
            <a:r>
              <a:rPr lang="zh-CN" altLang="en-US" dirty="0">
                <a:solidFill>
                  <a:schemeClr val="bg1"/>
                </a:solidFill>
              </a:rPr>
              <a:t>浏览器跳转至学院列表界面</a:t>
            </a:r>
          </a:p>
          <a:p>
            <a:endParaRPr lang="zh-CN" altLang="en-US" dirty="0"/>
          </a:p>
        </p:txBody>
      </p:sp>
      <p:sp>
        <p:nvSpPr>
          <p:cNvPr id="15" name="文本框 14">
            <a:extLst>
              <a:ext uri="{FF2B5EF4-FFF2-40B4-BE49-F238E27FC236}">
                <a16:creationId xmlns:a16="http://schemas.microsoft.com/office/drawing/2014/main" id="{90DF9EBA-C04C-490B-9071-D44ABC4B3513}"/>
              </a:ext>
            </a:extLst>
          </p:cNvPr>
          <p:cNvSpPr txBox="1"/>
          <p:nvPr/>
        </p:nvSpPr>
        <p:spPr>
          <a:xfrm>
            <a:off x="6775824" y="1653915"/>
            <a:ext cx="3942887" cy="4385816"/>
          </a:xfrm>
          <a:prstGeom prst="rect">
            <a:avLst/>
          </a:prstGeom>
          <a:noFill/>
        </p:spPr>
        <p:txBody>
          <a:bodyPr wrap="square" rtlCol="0">
            <a:spAutoFit/>
          </a:bodyPr>
          <a:lstStyle/>
          <a:p>
            <a:pPr>
              <a:lnSpc>
                <a:spcPct val="150000"/>
              </a:lnSpc>
            </a:pPr>
            <a:r>
              <a:rPr lang="zh-CN" altLang="en-US" sz="2400" b="1" dirty="0">
                <a:solidFill>
                  <a:schemeClr val="bg1"/>
                </a:solidFill>
              </a:rPr>
              <a:t>超级管理员修改已结课课程资料查看权限</a:t>
            </a:r>
          </a:p>
          <a:p>
            <a:pPr>
              <a:lnSpc>
                <a:spcPct val="150000"/>
              </a:lnSpc>
            </a:pPr>
            <a:r>
              <a:rPr lang="zh-CN" altLang="en-US" dirty="0">
                <a:solidFill>
                  <a:schemeClr val="bg1"/>
                </a:solidFill>
              </a:rPr>
              <a:t>前置条件：超级管理员已进入课程详细信息界面</a:t>
            </a:r>
          </a:p>
          <a:p>
            <a:pPr marL="342900" indent="-342900">
              <a:lnSpc>
                <a:spcPct val="150000"/>
              </a:lnSpc>
              <a:buFont typeface="+mj-lt"/>
              <a:buAutoNum type="arabicPeriod"/>
            </a:pPr>
            <a:r>
              <a:rPr lang="zh-CN" altLang="en-US" dirty="0">
                <a:solidFill>
                  <a:schemeClr val="bg1"/>
                </a:solidFill>
              </a:rPr>
              <a:t>超级管理员点击课程资料查看权限下拉框</a:t>
            </a:r>
          </a:p>
          <a:p>
            <a:pPr marL="342900" indent="-342900">
              <a:lnSpc>
                <a:spcPct val="150000"/>
              </a:lnSpc>
              <a:buFont typeface="+mj-lt"/>
              <a:buAutoNum type="arabicPeriod"/>
            </a:pPr>
            <a:r>
              <a:rPr lang="zh-CN" altLang="en-US" dirty="0">
                <a:solidFill>
                  <a:schemeClr val="bg1"/>
                </a:solidFill>
              </a:rPr>
              <a:t>下拉框弹出</a:t>
            </a:r>
          </a:p>
          <a:p>
            <a:pPr marL="342900" indent="-342900">
              <a:lnSpc>
                <a:spcPct val="150000"/>
              </a:lnSpc>
              <a:buFont typeface="+mj-lt"/>
              <a:buAutoNum type="arabicPeriod"/>
            </a:pPr>
            <a:r>
              <a:rPr lang="zh-CN" altLang="en-US" dirty="0">
                <a:solidFill>
                  <a:schemeClr val="bg1"/>
                </a:solidFill>
              </a:rPr>
              <a:t>超级管理员选择想要设置的权限</a:t>
            </a:r>
          </a:p>
          <a:p>
            <a:pPr marL="342900" indent="-342900">
              <a:lnSpc>
                <a:spcPct val="150000"/>
              </a:lnSpc>
              <a:buFont typeface="+mj-lt"/>
              <a:buAutoNum type="arabicPeriod"/>
            </a:pPr>
            <a:r>
              <a:rPr lang="zh-CN" altLang="en-US" dirty="0">
                <a:solidFill>
                  <a:schemeClr val="bg1"/>
                </a:solidFill>
              </a:rPr>
              <a:t>浏览器弹出设置成功提示</a:t>
            </a:r>
          </a:p>
          <a:p>
            <a:endParaRPr lang="zh-CN" altLang="en-US" dirty="0"/>
          </a:p>
        </p:txBody>
      </p:sp>
    </p:spTree>
    <p:extLst>
      <p:ext uri="{BB962C8B-B14F-4D97-AF65-F5344CB8AC3E}">
        <p14:creationId xmlns:p14="http://schemas.microsoft.com/office/powerpoint/2010/main" val="475987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9" y="371367"/>
            <a:ext cx="7049274" cy="812016"/>
            <a:chOff x="7318011" y="1456480"/>
            <a:chExt cx="7049274"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用户故事</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36" name="矩形: 圆角 35">
            <a:extLst>
              <a:ext uri="{FF2B5EF4-FFF2-40B4-BE49-F238E27FC236}">
                <a16:creationId xmlns:a16="http://schemas.microsoft.com/office/drawing/2014/main" id="{ED1BAE7E-2CD3-43AA-A8E0-FA000DB49942}"/>
              </a:ext>
            </a:extLst>
          </p:cNvPr>
          <p:cNvSpPr/>
          <p:nvPr/>
        </p:nvSpPr>
        <p:spPr>
          <a:xfrm>
            <a:off x="1219698" y="1448315"/>
            <a:ext cx="4466527" cy="4930714"/>
          </a:xfrm>
          <a:prstGeom prst="roundRect">
            <a:avLst>
              <a:gd name="adj" fmla="val 8516"/>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zh-CN" altLang="en-US" dirty="0"/>
            </a:br>
            <a:endParaRPr lang="zh-CN" altLang="en-US" b="1" dirty="0"/>
          </a:p>
        </p:txBody>
      </p:sp>
      <p:sp>
        <p:nvSpPr>
          <p:cNvPr id="35" name="矩形: 圆角 34">
            <a:extLst>
              <a:ext uri="{FF2B5EF4-FFF2-40B4-BE49-F238E27FC236}">
                <a16:creationId xmlns:a16="http://schemas.microsoft.com/office/drawing/2014/main" id="{B752B3E3-B5F3-467F-B270-89B2B58A9A66}"/>
              </a:ext>
            </a:extLst>
          </p:cNvPr>
          <p:cNvSpPr/>
          <p:nvPr/>
        </p:nvSpPr>
        <p:spPr>
          <a:xfrm>
            <a:off x="6390411" y="1448315"/>
            <a:ext cx="4466527" cy="4930714"/>
          </a:xfrm>
          <a:prstGeom prst="roundRect">
            <a:avLst>
              <a:gd name="adj" fmla="val 8516"/>
            </a:avLst>
          </a:prstGeom>
          <a:solidFill>
            <a:schemeClr val="accent4">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b="1" dirty="0"/>
          </a:p>
        </p:txBody>
      </p:sp>
      <p:sp>
        <p:nvSpPr>
          <p:cNvPr id="6" name="文本框 5">
            <a:extLst>
              <a:ext uri="{FF2B5EF4-FFF2-40B4-BE49-F238E27FC236}">
                <a16:creationId xmlns:a16="http://schemas.microsoft.com/office/drawing/2014/main" id="{F94260BA-1897-4DCE-BCEF-C3CEAED20046}"/>
              </a:ext>
            </a:extLst>
          </p:cNvPr>
          <p:cNvSpPr txBox="1"/>
          <p:nvPr/>
        </p:nvSpPr>
        <p:spPr>
          <a:xfrm>
            <a:off x="1473289" y="1675556"/>
            <a:ext cx="4095750" cy="4418838"/>
          </a:xfrm>
          <a:prstGeom prst="rect">
            <a:avLst/>
          </a:prstGeom>
          <a:noFill/>
        </p:spPr>
        <p:txBody>
          <a:bodyPr wrap="square" rtlCol="0">
            <a:spAutoFit/>
          </a:bodyPr>
          <a:lstStyle/>
          <a:p>
            <a:r>
              <a:rPr lang="zh-CN" altLang="en-US" sz="2000" b="1" dirty="0">
                <a:solidFill>
                  <a:schemeClr val="bg1"/>
                </a:solidFill>
              </a:rPr>
              <a:t>超级管理员发布校友活动</a:t>
            </a:r>
          </a:p>
          <a:p>
            <a:pPr>
              <a:lnSpc>
                <a:spcPct val="150000"/>
              </a:lnSpc>
            </a:pPr>
            <a:r>
              <a:rPr lang="zh-CN" altLang="en-US" sz="1600" dirty="0">
                <a:solidFill>
                  <a:schemeClr val="bg1"/>
                </a:solidFill>
              </a:rPr>
              <a:t>前置条件：超级管理员已经进入校友活动管理界面</a:t>
            </a:r>
          </a:p>
          <a:p>
            <a:pPr marL="342900" indent="-342900">
              <a:lnSpc>
                <a:spcPct val="150000"/>
              </a:lnSpc>
              <a:buFont typeface="+mj-lt"/>
              <a:buAutoNum type="arabicPeriod"/>
            </a:pPr>
            <a:r>
              <a:rPr lang="zh-CN" altLang="en-US" sz="1600" dirty="0">
                <a:solidFill>
                  <a:schemeClr val="bg1"/>
                </a:solidFill>
              </a:rPr>
              <a:t>超级管理员点击发布校友活动按钮</a:t>
            </a:r>
          </a:p>
          <a:p>
            <a:pPr marL="342900" indent="-342900">
              <a:lnSpc>
                <a:spcPct val="150000"/>
              </a:lnSpc>
              <a:buFont typeface="+mj-lt"/>
              <a:buAutoNum type="arabicPeriod"/>
            </a:pPr>
            <a:r>
              <a:rPr lang="zh-CN" altLang="en-US" sz="1600" dirty="0">
                <a:solidFill>
                  <a:schemeClr val="bg1"/>
                </a:solidFill>
              </a:rPr>
              <a:t>浏览器跳转至校友活动信息编辑页面</a:t>
            </a:r>
          </a:p>
          <a:p>
            <a:pPr marL="342900" indent="-342900">
              <a:lnSpc>
                <a:spcPct val="150000"/>
              </a:lnSpc>
              <a:buFont typeface="+mj-lt"/>
              <a:buAutoNum type="arabicPeriod"/>
            </a:pPr>
            <a:r>
              <a:rPr lang="zh-CN" altLang="en-US" sz="1600" dirty="0">
                <a:solidFill>
                  <a:schemeClr val="bg1"/>
                </a:solidFill>
              </a:rPr>
              <a:t>超级管理员输入活动标题、内容介绍、</a:t>
            </a:r>
          </a:p>
          <a:p>
            <a:pPr marL="342900" indent="-342900">
              <a:lnSpc>
                <a:spcPct val="150000"/>
              </a:lnSpc>
              <a:buFont typeface="+mj-lt"/>
              <a:buAutoNum type="arabicPeriod"/>
            </a:pPr>
            <a:r>
              <a:rPr lang="zh-CN" altLang="en-US" sz="1600" dirty="0">
                <a:solidFill>
                  <a:schemeClr val="bg1"/>
                </a:solidFill>
              </a:rPr>
              <a:t>组织单位、地点、项目、报名方式、面向人群、收费情况及负责人联系方式</a:t>
            </a:r>
            <a:endParaRPr lang="en-US" altLang="zh-CN" sz="1600" dirty="0">
              <a:solidFill>
                <a:schemeClr val="bg1"/>
              </a:solidFill>
            </a:endParaRPr>
          </a:p>
          <a:p>
            <a:pPr marL="342900" indent="-342900">
              <a:lnSpc>
                <a:spcPct val="150000"/>
              </a:lnSpc>
              <a:buFont typeface="+mj-lt"/>
              <a:buAutoNum type="arabicPeriod"/>
            </a:pPr>
            <a:r>
              <a:rPr lang="zh-CN" altLang="en-US" sz="1600" dirty="0">
                <a:solidFill>
                  <a:schemeClr val="bg1"/>
                </a:solidFill>
              </a:rPr>
              <a:t>管理员从时间表中选择活动开始的时间</a:t>
            </a:r>
          </a:p>
          <a:p>
            <a:pPr marL="342900" indent="-342900">
              <a:lnSpc>
                <a:spcPct val="150000"/>
              </a:lnSpc>
              <a:buFont typeface="+mj-lt"/>
              <a:buAutoNum type="arabicPeriod"/>
            </a:pPr>
            <a:r>
              <a:rPr lang="zh-CN" altLang="en-US" sz="1600" dirty="0">
                <a:solidFill>
                  <a:schemeClr val="bg1"/>
                </a:solidFill>
              </a:rPr>
              <a:t>超级管理员点击发布按钮</a:t>
            </a:r>
          </a:p>
          <a:p>
            <a:pPr marL="342900" indent="-342900">
              <a:lnSpc>
                <a:spcPct val="150000"/>
              </a:lnSpc>
              <a:buFont typeface="+mj-lt"/>
              <a:buAutoNum type="arabicPeriod"/>
            </a:pPr>
            <a:r>
              <a:rPr lang="zh-CN" altLang="en-US" sz="1600" dirty="0">
                <a:solidFill>
                  <a:schemeClr val="bg1"/>
                </a:solidFill>
              </a:rPr>
              <a:t>浏览器弹出发布成功提示</a:t>
            </a:r>
          </a:p>
          <a:p>
            <a:pPr marL="342900" indent="-342900">
              <a:lnSpc>
                <a:spcPct val="150000"/>
              </a:lnSpc>
              <a:buFont typeface="+mj-lt"/>
              <a:buAutoNum type="arabicPeriod"/>
            </a:pPr>
            <a:r>
              <a:rPr lang="zh-CN" altLang="en-US" sz="1600" dirty="0">
                <a:solidFill>
                  <a:schemeClr val="bg1"/>
                </a:solidFill>
              </a:rPr>
              <a:t>浏览器跳转至校友活动管理界面</a:t>
            </a:r>
          </a:p>
        </p:txBody>
      </p:sp>
      <p:sp>
        <p:nvSpPr>
          <p:cNvPr id="15" name="文本框 14">
            <a:extLst>
              <a:ext uri="{FF2B5EF4-FFF2-40B4-BE49-F238E27FC236}">
                <a16:creationId xmlns:a16="http://schemas.microsoft.com/office/drawing/2014/main" id="{4AC0C25B-26D2-4DD9-BEF3-FC1BBDAD81B6}"/>
              </a:ext>
            </a:extLst>
          </p:cNvPr>
          <p:cNvSpPr txBox="1"/>
          <p:nvPr/>
        </p:nvSpPr>
        <p:spPr>
          <a:xfrm>
            <a:off x="6677322" y="1509004"/>
            <a:ext cx="4041389" cy="4751942"/>
          </a:xfrm>
          <a:prstGeom prst="rect">
            <a:avLst/>
          </a:prstGeom>
          <a:noFill/>
        </p:spPr>
        <p:txBody>
          <a:bodyPr wrap="square" rtlCol="0">
            <a:spAutoFit/>
          </a:bodyPr>
          <a:lstStyle/>
          <a:p>
            <a:pPr>
              <a:lnSpc>
                <a:spcPct val="150000"/>
              </a:lnSpc>
            </a:pPr>
            <a:r>
              <a:rPr lang="zh-CN" altLang="en-US" sz="2400" b="1" dirty="0">
                <a:solidFill>
                  <a:schemeClr val="bg1"/>
                </a:solidFill>
              </a:rPr>
              <a:t>超级管理员查看校友资料</a:t>
            </a:r>
          </a:p>
          <a:p>
            <a:pPr>
              <a:lnSpc>
                <a:spcPct val="150000"/>
              </a:lnSpc>
            </a:pPr>
            <a:r>
              <a:rPr lang="zh-CN" altLang="en-US" dirty="0">
                <a:solidFill>
                  <a:schemeClr val="bg1"/>
                </a:solidFill>
              </a:rPr>
              <a:t>前提条件：超级管理员已经进入校友资料库界面</a:t>
            </a:r>
          </a:p>
          <a:p>
            <a:pPr marL="342900" indent="-342900">
              <a:lnSpc>
                <a:spcPct val="150000"/>
              </a:lnSpc>
              <a:buFont typeface="+mj-lt"/>
              <a:buAutoNum type="arabicPeriod"/>
            </a:pPr>
            <a:r>
              <a:rPr lang="zh-CN" altLang="en-US" dirty="0">
                <a:solidFill>
                  <a:schemeClr val="bg1"/>
                </a:solidFill>
              </a:rPr>
              <a:t>超级管理员在搜索框中输入校友名</a:t>
            </a:r>
          </a:p>
          <a:p>
            <a:pPr marL="342900" indent="-342900">
              <a:lnSpc>
                <a:spcPct val="150000"/>
              </a:lnSpc>
              <a:buFont typeface="+mj-lt"/>
              <a:buAutoNum type="arabicPeriod"/>
            </a:pPr>
            <a:r>
              <a:rPr lang="zh-CN" altLang="en-US" dirty="0">
                <a:solidFill>
                  <a:schemeClr val="bg1"/>
                </a:solidFill>
              </a:rPr>
              <a:t>搜索框显示出超级管理员输入的校友名字</a:t>
            </a:r>
          </a:p>
          <a:p>
            <a:pPr marL="342900" indent="-342900">
              <a:lnSpc>
                <a:spcPct val="150000"/>
              </a:lnSpc>
              <a:buFont typeface="+mj-lt"/>
              <a:buAutoNum type="arabicPeriod"/>
            </a:pPr>
            <a:r>
              <a:rPr lang="zh-CN" altLang="en-US" dirty="0">
                <a:solidFill>
                  <a:schemeClr val="bg1"/>
                </a:solidFill>
              </a:rPr>
              <a:t>超级管理员点击搜索按钮</a:t>
            </a:r>
          </a:p>
          <a:p>
            <a:pPr marL="342900" indent="-342900">
              <a:lnSpc>
                <a:spcPct val="150000"/>
              </a:lnSpc>
              <a:buFont typeface="+mj-lt"/>
              <a:buAutoNum type="arabicPeriod"/>
            </a:pPr>
            <a:r>
              <a:rPr lang="zh-CN" altLang="en-US" dirty="0">
                <a:solidFill>
                  <a:schemeClr val="bg1"/>
                </a:solidFill>
              </a:rPr>
              <a:t>界面显示出搜索结果</a:t>
            </a:r>
          </a:p>
          <a:p>
            <a:pPr marL="342900" indent="-342900">
              <a:lnSpc>
                <a:spcPct val="150000"/>
              </a:lnSpc>
              <a:buFont typeface="+mj-lt"/>
              <a:buAutoNum type="arabicPeriod"/>
            </a:pPr>
            <a:r>
              <a:rPr lang="zh-CN" altLang="en-US" dirty="0">
                <a:solidFill>
                  <a:schemeClr val="bg1"/>
                </a:solidFill>
              </a:rPr>
              <a:t>超级管理员点击欲查看的校友对应的查看按钮</a:t>
            </a:r>
          </a:p>
          <a:p>
            <a:pPr marL="342900" indent="-342900">
              <a:lnSpc>
                <a:spcPct val="150000"/>
              </a:lnSpc>
              <a:buFont typeface="+mj-lt"/>
              <a:buAutoNum type="arabicPeriod"/>
            </a:pPr>
            <a:r>
              <a:rPr lang="zh-CN" altLang="en-US" dirty="0">
                <a:solidFill>
                  <a:schemeClr val="bg1"/>
                </a:solidFill>
              </a:rPr>
              <a:t>浏览器跳转至该校友详细信息界面</a:t>
            </a:r>
          </a:p>
        </p:txBody>
      </p:sp>
    </p:spTree>
    <p:extLst>
      <p:ext uri="{BB962C8B-B14F-4D97-AF65-F5344CB8AC3E}">
        <p14:creationId xmlns:p14="http://schemas.microsoft.com/office/powerpoint/2010/main" val="3289643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p:cNvGrpSpPr/>
          <p:nvPr/>
        </p:nvGrpSpPr>
        <p:grpSpPr>
          <a:xfrm>
            <a:off x="1473289" y="371367"/>
            <a:ext cx="7049274" cy="812016"/>
            <a:chOff x="7318011" y="1456480"/>
            <a:chExt cx="7049274" cy="812016"/>
          </a:xfrm>
        </p:grpSpPr>
        <p:sp>
          <p:nvSpPr>
            <p:cNvPr id="33" name="文本框 32"/>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用户故事</a:t>
              </a:r>
            </a:p>
          </p:txBody>
        </p:sp>
        <p:sp>
          <p:nvSpPr>
            <p:cNvPr id="34" name="文本框 33"/>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36" name="矩形: 圆角 35"/>
          <p:cNvSpPr/>
          <p:nvPr/>
        </p:nvSpPr>
        <p:spPr>
          <a:xfrm>
            <a:off x="1219698" y="1448315"/>
            <a:ext cx="4466527" cy="4930714"/>
          </a:xfrm>
          <a:prstGeom prst="roundRect">
            <a:avLst>
              <a:gd name="adj" fmla="val 8516"/>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zh-CN" altLang="en-US" dirty="0"/>
            </a:br>
            <a:endParaRPr lang="zh-CN" altLang="en-US" b="1" dirty="0"/>
          </a:p>
        </p:txBody>
      </p:sp>
      <p:sp>
        <p:nvSpPr>
          <p:cNvPr id="35" name="矩形: 圆角 34"/>
          <p:cNvSpPr/>
          <p:nvPr/>
        </p:nvSpPr>
        <p:spPr>
          <a:xfrm>
            <a:off x="6390411" y="1448315"/>
            <a:ext cx="4466527" cy="4930714"/>
          </a:xfrm>
          <a:prstGeom prst="roundRect">
            <a:avLst>
              <a:gd name="adj" fmla="val 8516"/>
            </a:avLst>
          </a:prstGeom>
          <a:solidFill>
            <a:schemeClr val="accent4">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框 1"/>
          <p:cNvSpPr txBox="1"/>
          <p:nvPr/>
        </p:nvSpPr>
        <p:spPr>
          <a:xfrm>
            <a:off x="1563370" y="1511300"/>
            <a:ext cx="3717925" cy="4474943"/>
          </a:xfrm>
          <a:prstGeom prst="rect">
            <a:avLst/>
          </a:prstGeom>
          <a:noFill/>
        </p:spPr>
        <p:txBody>
          <a:bodyPr wrap="square" rtlCol="0">
            <a:spAutoFit/>
          </a:bodyPr>
          <a:lstStyle/>
          <a:p>
            <a:pPr>
              <a:lnSpc>
                <a:spcPct val="150000"/>
              </a:lnSpc>
            </a:pPr>
            <a:r>
              <a:rPr lang="zh-CN" altLang="en-US" sz="2400" b="1" dirty="0">
                <a:solidFill>
                  <a:schemeClr val="bg1"/>
                </a:solidFill>
                <a:sym typeface="+mn-ea"/>
              </a:rPr>
              <a:t>用户首次登录</a:t>
            </a:r>
            <a:endParaRPr lang="zh-CN" altLang="en-US" sz="2400" b="1" dirty="0">
              <a:solidFill>
                <a:schemeClr val="bg1"/>
              </a:solidFill>
            </a:endParaRPr>
          </a:p>
          <a:p>
            <a:pPr marL="342900" indent="-342900">
              <a:lnSpc>
                <a:spcPct val="150000"/>
              </a:lnSpc>
              <a:buFont typeface="+mj-lt"/>
              <a:buAutoNum type="arabicPeriod"/>
            </a:pPr>
            <a:r>
              <a:rPr lang="zh-CN" altLang="en-US" dirty="0">
                <a:solidFill>
                  <a:schemeClr val="bg1"/>
                </a:solidFill>
                <a:sym typeface="+mn-ea"/>
              </a:rPr>
              <a:t>用户打开小程序</a:t>
            </a:r>
            <a:endParaRPr lang="zh-CN" altLang="en-US" dirty="0">
              <a:solidFill>
                <a:schemeClr val="bg1"/>
              </a:solidFill>
            </a:endParaRPr>
          </a:p>
          <a:p>
            <a:pPr marL="342900" indent="-342900">
              <a:lnSpc>
                <a:spcPct val="150000"/>
              </a:lnSpc>
              <a:buFont typeface="+mj-lt"/>
              <a:buAutoNum type="arabicPeriod"/>
            </a:pPr>
            <a:r>
              <a:rPr lang="zh-CN" altLang="en-US" dirty="0">
                <a:solidFill>
                  <a:schemeClr val="bg1"/>
                </a:solidFill>
                <a:sym typeface="+mn-ea"/>
              </a:rPr>
              <a:t>界面显示是否允许微信号授权给小程序</a:t>
            </a:r>
            <a:endParaRPr lang="zh-CN" altLang="en-US" dirty="0">
              <a:solidFill>
                <a:schemeClr val="bg1"/>
              </a:solidFill>
            </a:endParaRPr>
          </a:p>
          <a:p>
            <a:pPr marL="342900" indent="-342900">
              <a:lnSpc>
                <a:spcPct val="150000"/>
              </a:lnSpc>
              <a:buFont typeface="+mj-lt"/>
              <a:buAutoNum type="arabicPeriod"/>
            </a:pPr>
            <a:r>
              <a:rPr lang="zh-CN" altLang="en-US" dirty="0">
                <a:solidFill>
                  <a:schemeClr val="bg1"/>
                </a:solidFill>
                <a:sym typeface="+mn-ea"/>
              </a:rPr>
              <a:t>用户点击是</a:t>
            </a:r>
            <a:endParaRPr lang="zh-CN" altLang="en-US" dirty="0">
              <a:solidFill>
                <a:schemeClr val="bg1"/>
              </a:solidFill>
            </a:endParaRPr>
          </a:p>
          <a:p>
            <a:pPr marL="342900" indent="-342900">
              <a:lnSpc>
                <a:spcPct val="150000"/>
              </a:lnSpc>
              <a:buFont typeface="+mj-lt"/>
              <a:buAutoNum type="arabicPeriod"/>
            </a:pPr>
            <a:r>
              <a:rPr lang="zh-CN" altLang="en-US" dirty="0">
                <a:solidFill>
                  <a:schemeClr val="bg1"/>
                </a:solidFill>
                <a:sym typeface="+mn-ea"/>
              </a:rPr>
              <a:t>系统显示小程序主页面</a:t>
            </a:r>
          </a:p>
          <a:p>
            <a:pPr indent="0">
              <a:lnSpc>
                <a:spcPct val="150000"/>
              </a:lnSpc>
              <a:buFont typeface="+mj-lt"/>
              <a:buNone/>
            </a:pPr>
            <a:r>
              <a:rPr lang="zh-CN" altLang="en-US" sz="2400" b="1" dirty="0">
                <a:solidFill>
                  <a:schemeClr val="bg1"/>
                </a:solidFill>
                <a:sym typeface="+mn-ea"/>
              </a:rPr>
              <a:t>用户之后登录</a:t>
            </a:r>
          </a:p>
          <a:p>
            <a:pPr indent="0">
              <a:lnSpc>
                <a:spcPct val="150000"/>
              </a:lnSpc>
              <a:buFont typeface="+mj-lt"/>
              <a:buNone/>
            </a:pPr>
            <a:r>
              <a:rPr lang="zh-CN" altLang="en-US" dirty="0">
                <a:solidFill>
                  <a:schemeClr val="bg1"/>
                </a:solidFill>
                <a:sym typeface="+mn-ea"/>
              </a:rPr>
              <a:t>前置条件：用户已完成首次登陆</a:t>
            </a:r>
          </a:p>
          <a:p>
            <a:pPr marL="342900" indent="-342900">
              <a:lnSpc>
                <a:spcPct val="150000"/>
              </a:lnSpc>
              <a:buFont typeface="+mj-lt"/>
              <a:buAutoNum type="arabicPeriod"/>
            </a:pPr>
            <a:r>
              <a:rPr lang="zh-CN" altLang="en-US" dirty="0">
                <a:solidFill>
                  <a:schemeClr val="bg1"/>
                </a:solidFill>
                <a:sym typeface="+mn-ea"/>
              </a:rPr>
              <a:t>用户打开小程序</a:t>
            </a:r>
          </a:p>
          <a:p>
            <a:pPr marL="342900" indent="-342900">
              <a:lnSpc>
                <a:spcPct val="150000"/>
              </a:lnSpc>
              <a:buFont typeface="+mj-lt"/>
              <a:buAutoNum type="arabicPeriod"/>
            </a:pPr>
            <a:r>
              <a:rPr lang="zh-CN" altLang="en-US" dirty="0">
                <a:solidFill>
                  <a:schemeClr val="bg1"/>
                </a:solidFill>
                <a:sym typeface="+mn-ea"/>
              </a:rPr>
              <a:t>系统显示小程序主页面</a:t>
            </a:r>
          </a:p>
        </p:txBody>
      </p:sp>
      <p:sp>
        <p:nvSpPr>
          <p:cNvPr id="4" name="文本框 3"/>
          <p:cNvSpPr txBox="1"/>
          <p:nvPr/>
        </p:nvSpPr>
        <p:spPr>
          <a:xfrm>
            <a:off x="6659245" y="1503680"/>
            <a:ext cx="3969385" cy="5165517"/>
          </a:xfrm>
          <a:prstGeom prst="rect">
            <a:avLst/>
          </a:prstGeom>
          <a:noFill/>
        </p:spPr>
        <p:txBody>
          <a:bodyPr wrap="square" rtlCol="0">
            <a:spAutoFit/>
          </a:bodyPr>
          <a:lstStyle/>
          <a:p>
            <a:pPr>
              <a:lnSpc>
                <a:spcPct val="150000"/>
              </a:lnSpc>
              <a:spcBef>
                <a:spcPts val="0"/>
              </a:spcBef>
              <a:spcAft>
                <a:spcPts val="0"/>
              </a:spcAft>
            </a:pPr>
            <a:r>
              <a:rPr lang="zh-CN" altLang="en-US" sz="2400" b="1" dirty="0">
                <a:solidFill>
                  <a:schemeClr val="bg1"/>
                </a:solidFill>
                <a:sym typeface="+mn-ea"/>
              </a:rPr>
              <a:t>用户报名课程</a:t>
            </a:r>
          </a:p>
          <a:p>
            <a:pPr>
              <a:lnSpc>
                <a:spcPct val="150000"/>
              </a:lnSpc>
              <a:spcBef>
                <a:spcPts val="0"/>
              </a:spcBef>
              <a:spcAft>
                <a:spcPts val="0"/>
              </a:spcAft>
            </a:pPr>
            <a:r>
              <a:rPr lang="zh-CN" altLang="en-US" dirty="0">
                <a:solidFill>
                  <a:schemeClr val="bg1"/>
                </a:solidFill>
                <a:sym typeface="+mn-ea"/>
              </a:rPr>
              <a:t>前置条件：用户已完成登录</a:t>
            </a:r>
          </a:p>
          <a:p>
            <a:pPr marL="342900" indent="-342900">
              <a:lnSpc>
                <a:spcPct val="150000"/>
              </a:lnSpc>
              <a:spcBef>
                <a:spcPts val="0"/>
              </a:spcBef>
              <a:spcAft>
                <a:spcPts val="0"/>
              </a:spcAft>
              <a:buAutoNum type="arabicPeriod"/>
            </a:pPr>
            <a:r>
              <a:rPr lang="zh-CN" altLang="en-US" dirty="0">
                <a:solidFill>
                  <a:schemeClr val="bg1"/>
                </a:solidFill>
                <a:sym typeface="+mn-ea"/>
              </a:rPr>
              <a:t>用户点击小程序下方课程信息栏目</a:t>
            </a:r>
          </a:p>
          <a:p>
            <a:pPr marL="342900" indent="-342900">
              <a:lnSpc>
                <a:spcPct val="150000"/>
              </a:lnSpc>
              <a:spcBef>
                <a:spcPts val="0"/>
              </a:spcBef>
              <a:spcAft>
                <a:spcPts val="0"/>
              </a:spcAft>
              <a:buAutoNum type="arabicPeriod"/>
            </a:pPr>
            <a:r>
              <a:rPr lang="zh-CN" altLang="en-US" dirty="0">
                <a:solidFill>
                  <a:schemeClr val="bg1"/>
                </a:solidFill>
                <a:sym typeface="+mn-ea"/>
              </a:rPr>
              <a:t>界面跳转至所有课程界面</a:t>
            </a:r>
          </a:p>
          <a:p>
            <a:pPr marL="342900" indent="-342900">
              <a:lnSpc>
                <a:spcPct val="150000"/>
              </a:lnSpc>
              <a:spcBef>
                <a:spcPts val="0"/>
              </a:spcBef>
              <a:spcAft>
                <a:spcPts val="0"/>
              </a:spcAft>
              <a:buAutoNum type="arabicPeriod"/>
            </a:pPr>
            <a:r>
              <a:rPr lang="zh-CN" altLang="en-US" dirty="0">
                <a:solidFill>
                  <a:schemeClr val="bg1"/>
                </a:solidFill>
                <a:sym typeface="+mn-ea"/>
              </a:rPr>
              <a:t>用户点击相应学期</a:t>
            </a:r>
          </a:p>
          <a:p>
            <a:pPr marL="342900" indent="-342900">
              <a:lnSpc>
                <a:spcPct val="150000"/>
              </a:lnSpc>
              <a:spcBef>
                <a:spcPts val="0"/>
              </a:spcBef>
              <a:spcAft>
                <a:spcPts val="0"/>
              </a:spcAft>
              <a:buAutoNum type="arabicPeriod"/>
            </a:pPr>
            <a:r>
              <a:rPr lang="zh-CN" altLang="en-US" dirty="0">
                <a:solidFill>
                  <a:schemeClr val="bg1"/>
                </a:solidFill>
                <a:sym typeface="+mn-ea"/>
              </a:rPr>
              <a:t>界面展示出该学期对应的课程</a:t>
            </a:r>
          </a:p>
          <a:p>
            <a:pPr>
              <a:lnSpc>
                <a:spcPct val="150000"/>
              </a:lnSpc>
              <a:spcBef>
                <a:spcPts val="0"/>
              </a:spcBef>
              <a:spcAft>
                <a:spcPts val="0"/>
              </a:spcAft>
            </a:pPr>
            <a:r>
              <a:rPr lang="en-US" altLang="zh-CN" dirty="0">
                <a:solidFill>
                  <a:schemeClr val="bg1"/>
                </a:solidFill>
                <a:sym typeface="+mn-ea"/>
              </a:rPr>
              <a:t>5.  </a:t>
            </a:r>
            <a:r>
              <a:rPr lang="zh-CN" altLang="en-US" dirty="0">
                <a:solidFill>
                  <a:schemeClr val="bg1"/>
                </a:solidFill>
                <a:sym typeface="+mn-ea"/>
              </a:rPr>
              <a:t>用户点击正在报名的状态的课程</a:t>
            </a:r>
            <a:endParaRPr lang="zh-CN" altLang="en-US" dirty="0">
              <a:solidFill>
                <a:schemeClr val="bg1"/>
              </a:solidFill>
            </a:endParaRPr>
          </a:p>
          <a:p>
            <a:pPr>
              <a:lnSpc>
                <a:spcPct val="150000"/>
              </a:lnSpc>
              <a:spcBef>
                <a:spcPts val="0"/>
              </a:spcBef>
              <a:spcAft>
                <a:spcPts val="0"/>
              </a:spcAft>
            </a:pPr>
            <a:r>
              <a:rPr lang="en-US" altLang="zh-CN" dirty="0">
                <a:solidFill>
                  <a:schemeClr val="bg1"/>
                </a:solidFill>
                <a:sym typeface="+mn-ea"/>
              </a:rPr>
              <a:t>6.  </a:t>
            </a:r>
            <a:r>
              <a:rPr lang="zh-CN" altLang="en-US" dirty="0">
                <a:solidFill>
                  <a:schemeClr val="bg1"/>
                </a:solidFill>
                <a:sym typeface="+mn-ea"/>
              </a:rPr>
              <a:t>界面跳转到课程详细信息界面</a:t>
            </a:r>
            <a:endParaRPr lang="zh-CN" altLang="en-US" dirty="0">
              <a:solidFill>
                <a:schemeClr val="bg1"/>
              </a:solidFill>
            </a:endParaRPr>
          </a:p>
          <a:p>
            <a:pPr>
              <a:lnSpc>
                <a:spcPct val="150000"/>
              </a:lnSpc>
              <a:spcBef>
                <a:spcPts val="0"/>
              </a:spcBef>
              <a:spcAft>
                <a:spcPts val="0"/>
              </a:spcAft>
            </a:pPr>
            <a:r>
              <a:rPr lang="en-US" altLang="zh-CN" dirty="0">
                <a:solidFill>
                  <a:schemeClr val="bg1"/>
                </a:solidFill>
                <a:sym typeface="+mn-ea"/>
              </a:rPr>
              <a:t>7.  </a:t>
            </a:r>
            <a:r>
              <a:rPr lang="zh-CN" altLang="en-US" dirty="0">
                <a:solidFill>
                  <a:schemeClr val="bg1"/>
                </a:solidFill>
                <a:sym typeface="+mn-ea"/>
              </a:rPr>
              <a:t>用户点击报名按钮</a:t>
            </a:r>
            <a:endParaRPr lang="zh-CN" altLang="en-US" dirty="0">
              <a:solidFill>
                <a:schemeClr val="bg1"/>
              </a:solidFill>
            </a:endParaRPr>
          </a:p>
          <a:p>
            <a:pPr>
              <a:lnSpc>
                <a:spcPct val="150000"/>
              </a:lnSpc>
              <a:spcBef>
                <a:spcPts val="0"/>
              </a:spcBef>
              <a:spcAft>
                <a:spcPts val="0"/>
              </a:spcAft>
            </a:pPr>
            <a:r>
              <a:rPr lang="en-US" altLang="zh-CN" dirty="0">
                <a:solidFill>
                  <a:schemeClr val="bg1"/>
                </a:solidFill>
                <a:sym typeface="+mn-ea"/>
              </a:rPr>
              <a:t>8.  </a:t>
            </a:r>
            <a:r>
              <a:rPr lang="zh-CN" altLang="en-US" dirty="0">
                <a:solidFill>
                  <a:schemeClr val="bg1"/>
                </a:solidFill>
                <a:sym typeface="+mn-ea"/>
              </a:rPr>
              <a:t>界面弹出报名成功提示</a:t>
            </a:r>
            <a:endParaRPr lang="zh-CN" altLang="en-US" dirty="0">
              <a:solidFill>
                <a:schemeClr val="bg1"/>
              </a:solidFill>
            </a:endParaRPr>
          </a:p>
          <a:p>
            <a:pPr>
              <a:lnSpc>
                <a:spcPct val="150000"/>
              </a:lnSpc>
              <a:spcBef>
                <a:spcPts val="0"/>
              </a:spcBef>
              <a:spcAft>
                <a:spcPts val="0"/>
              </a:spcAft>
            </a:pPr>
            <a:r>
              <a:rPr lang="en-US" altLang="zh-CN" dirty="0">
                <a:solidFill>
                  <a:schemeClr val="bg1"/>
                </a:solidFill>
                <a:sym typeface="+mn-ea"/>
              </a:rPr>
              <a:t>9.  </a:t>
            </a:r>
            <a:r>
              <a:rPr lang="zh-CN" altLang="en-US" dirty="0">
                <a:solidFill>
                  <a:schemeClr val="bg1"/>
                </a:solidFill>
                <a:sym typeface="+mn-ea"/>
              </a:rPr>
              <a:t>报名按钮变灰并且文字变成已报名</a:t>
            </a:r>
            <a:endParaRPr lang="zh-CN" altLang="en-US" dirty="0">
              <a:solidFill>
                <a:schemeClr val="bg1"/>
              </a:solidFill>
            </a:endParaRPr>
          </a:p>
          <a:p>
            <a:pPr indent="0">
              <a:lnSpc>
                <a:spcPct val="150000"/>
              </a:lnSpc>
              <a:spcBef>
                <a:spcPts val="0"/>
              </a:spcBef>
              <a:spcAft>
                <a:spcPts val="0"/>
              </a:spcAft>
              <a:buNone/>
            </a:pP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p:cNvGrpSpPr/>
          <p:nvPr/>
        </p:nvGrpSpPr>
        <p:grpSpPr>
          <a:xfrm>
            <a:off x="1473289" y="371367"/>
            <a:ext cx="7049274" cy="812016"/>
            <a:chOff x="7318011" y="1456480"/>
            <a:chExt cx="7049274" cy="812016"/>
          </a:xfrm>
        </p:grpSpPr>
        <p:sp>
          <p:nvSpPr>
            <p:cNvPr id="33" name="文本框 32"/>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用户故事</a:t>
              </a:r>
            </a:p>
          </p:txBody>
        </p:sp>
        <p:sp>
          <p:nvSpPr>
            <p:cNvPr id="34" name="文本框 33"/>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36" name="矩形: 圆角 35"/>
          <p:cNvSpPr/>
          <p:nvPr/>
        </p:nvSpPr>
        <p:spPr>
          <a:xfrm>
            <a:off x="1219698" y="1448315"/>
            <a:ext cx="4466527" cy="4930714"/>
          </a:xfrm>
          <a:prstGeom prst="roundRect">
            <a:avLst>
              <a:gd name="adj" fmla="val 8516"/>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zh-CN" altLang="en-US" dirty="0"/>
            </a:br>
            <a:endParaRPr lang="zh-CN" altLang="en-US" b="1" dirty="0"/>
          </a:p>
        </p:txBody>
      </p:sp>
      <p:sp>
        <p:nvSpPr>
          <p:cNvPr id="35" name="矩形: 圆角 34"/>
          <p:cNvSpPr/>
          <p:nvPr/>
        </p:nvSpPr>
        <p:spPr>
          <a:xfrm>
            <a:off x="6390640" y="1448435"/>
            <a:ext cx="4826000" cy="4930775"/>
          </a:xfrm>
          <a:prstGeom prst="roundRect">
            <a:avLst>
              <a:gd name="adj" fmla="val 8516"/>
            </a:avLst>
          </a:prstGeom>
          <a:solidFill>
            <a:schemeClr val="accent4">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5" name="文本框 4"/>
          <p:cNvSpPr txBox="1"/>
          <p:nvPr/>
        </p:nvSpPr>
        <p:spPr>
          <a:xfrm>
            <a:off x="1379855" y="1556385"/>
            <a:ext cx="4407535" cy="3969385"/>
          </a:xfrm>
          <a:prstGeom prst="rect">
            <a:avLst/>
          </a:prstGeom>
          <a:noFill/>
        </p:spPr>
        <p:txBody>
          <a:bodyPr wrap="square" rtlCol="0">
            <a:spAutoFit/>
          </a:bodyPr>
          <a:lstStyle/>
          <a:p>
            <a:pPr>
              <a:lnSpc>
                <a:spcPct val="150000"/>
              </a:lnSpc>
            </a:pPr>
            <a:r>
              <a:rPr lang="zh-CN" altLang="en-US" sz="2400" b="1" dirty="0">
                <a:solidFill>
                  <a:schemeClr val="bg1"/>
                </a:solidFill>
                <a:sym typeface="+mn-ea"/>
              </a:rPr>
              <a:t>用户查看已报名课程审核状态</a:t>
            </a:r>
          </a:p>
          <a:p>
            <a:pPr>
              <a:lnSpc>
                <a:spcPct val="150000"/>
              </a:lnSpc>
            </a:pPr>
            <a:r>
              <a:rPr lang="zh-CN" altLang="en-US" dirty="0">
                <a:solidFill>
                  <a:schemeClr val="bg1"/>
                </a:solidFill>
                <a:sym typeface="+mn-ea"/>
              </a:rPr>
              <a:t>前提条件：用户已完成登录</a:t>
            </a:r>
          </a:p>
          <a:p>
            <a:pPr marL="342900" indent="-342900">
              <a:lnSpc>
                <a:spcPct val="150000"/>
              </a:lnSpc>
              <a:buAutoNum type="arabicPeriod"/>
            </a:pPr>
            <a:r>
              <a:rPr lang="zh-CN" altLang="en-US" dirty="0">
                <a:solidFill>
                  <a:schemeClr val="bg1"/>
                </a:solidFill>
                <a:sym typeface="+mn-ea"/>
              </a:rPr>
              <a:t>用户点击小程序下方课程信息栏目</a:t>
            </a:r>
          </a:p>
          <a:p>
            <a:pPr marL="342900" indent="-342900">
              <a:lnSpc>
                <a:spcPct val="150000"/>
              </a:lnSpc>
              <a:buAutoNum type="arabicPeriod"/>
            </a:pPr>
            <a:r>
              <a:rPr lang="zh-CN" altLang="en-US" dirty="0">
                <a:solidFill>
                  <a:schemeClr val="bg1"/>
                </a:solidFill>
                <a:sym typeface="+mn-ea"/>
              </a:rPr>
              <a:t>界面跳转至所有课程界面</a:t>
            </a:r>
          </a:p>
          <a:p>
            <a:pPr marL="342900" indent="-342900">
              <a:lnSpc>
                <a:spcPct val="150000"/>
              </a:lnSpc>
              <a:buAutoNum type="arabicPeriod"/>
            </a:pPr>
            <a:r>
              <a:rPr lang="zh-CN" altLang="en-US" dirty="0">
                <a:solidFill>
                  <a:schemeClr val="bg1"/>
                </a:solidFill>
                <a:sym typeface="+mn-ea"/>
              </a:rPr>
              <a:t>用户点击“我的”栏目</a:t>
            </a:r>
          </a:p>
          <a:p>
            <a:pPr marL="342900" indent="-342900">
              <a:lnSpc>
                <a:spcPct val="150000"/>
              </a:lnSpc>
              <a:buAutoNum type="arabicPeriod"/>
            </a:pPr>
            <a:r>
              <a:rPr lang="zh-CN" altLang="en-US" dirty="0">
                <a:solidFill>
                  <a:schemeClr val="bg1"/>
                </a:solidFill>
                <a:sym typeface="+mn-ea"/>
              </a:rPr>
              <a:t>界面跳转至用户相关课程界面</a:t>
            </a:r>
          </a:p>
          <a:p>
            <a:pPr marL="342900" indent="-342900">
              <a:lnSpc>
                <a:spcPct val="150000"/>
              </a:lnSpc>
              <a:buAutoNum type="arabicPeriod"/>
            </a:pPr>
            <a:r>
              <a:rPr lang="zh-CN" altLang="en-US" dirty="0">
                <a:solidFill>
                  <a:schemeClr val="bg1"/>
                </a:solidFill>
                <a:sym typeface="+mn-ea"/>
              </a:rPr>
              <a:t>用户点击正在审核栏目</a:t>
            </a:r>
          </a:p>
          <a:p>
            <a:pPr marL="342900" indent="-342900">
              <a:lnSpc>
                <a:spcPct val="150000"/>
              </a:lnSpc>
              <a:buAutoNum type="arabicPeriod"/>
            </a:pPr>
            <a:r>
              <a:rPr lang="zh-CN" altLang="en-US" dirty="0">
                <a:solidFill>
                  <a:schemeClr val="bg1"/>
                </a:solidFill>
                <a:sym typeface="+mn-ea"/>
              </a:rPr>
              <a:t>界面显示出用户已报名的课程</a:t>
            </a:r>
          </a:p>
          <a:p>
            <a:pPr marL="342900" indent="-342900">
              <a:lnSpc>
                <a:spcPct val="150000"/>
              </a:lnSpc>
              <a:buAutoNum type="arabicPeriod"/>
            </a:pPr>
            <a:r>
              <a:rPr lang="zh-CN" altLang="en-US" dirty="0">
                <a:solidFill>
                  <a:schemeClr val="bg1"/>
                </a:solidFill>
                <a:sym typeface="+mn-ea"/>
              </a:rPr>
              <a:t>用户查看已报名课程的报名审核状态</a:t>
            </a:r>
          </a:p>
        </p:txBody>
      </p:sp>
      <p:sp>
        <p:nvSpPr>
          <p:cNvPr id="12" name="文本框 11">
            <a:extLst>
              <a:ext uri="{FF2B5EF4-FFF2-40B4-BE49-F238E27FC236}">
                <a16:creationId xmlns:a16="http://schemas.microsoft.com/office/drawing/2014/main" id="{1E522957-6E7E-4F4D-AAA1-6C6CCD1407E3}"/>
              </a:ext>
            </a:extLst>
          </p:cNvPr>
          <p:cNvSpPr txBox="1"/>
          <p:nvPr/>
        </p:nvSpPr>
        <p:spPr>
          <a:xfrm>
            <a:off x="6657340" y="1594485"/>
            <a:ext cx="4761230" cy="4336444"/>
          </a:xfrm>
          <a:prstGeom prst="rect">
            <a:avLst/>
          </a:prstGeom>
          <a:noFill/>
        </p:spPr>
        <p:txBody>
          <a:bodyPr wrap="square" rtlCol="0">
            <a:spAutoFit/>
          </a:bodyPr>
          <a:lstStyle/>
          <a:p>
            <a:pPr>
              <a:lnSpc>
                <a:spcPct val="150000"/>
              </a:lnSpc>
            </a:pPr>
            <a:r>
              <a:rPr lang="zh-CN" altLang="en-US" sz="2400" b="1" dirty="0">
                <a:solidFill>
                  <a:schemeClr val="bg1"/>
                </a:solidFill>
              </a:rPr>
              <a:t>用户查看已参加课程的课程资料</a:t>
            </a:r>
          </a:p>
          <a:p>
            <a:pPr>
              <a:lnSpc>
                <a:spcPct val="150000"/>
              </a:lnSpc>
            </a:pPr>
            <a:r>
              <a:rPr lang="zh-CN" altLang="en-US" dirty="0">
                <a:solidFill>
                  <a:schemeClr val="bg1"/>
                </a:solidFill>
              </a:rPr>
              <a:t>前置条件：用户已完成登录</a:t>
            </a:r>
          </a:p>
          <a:p>
            <a:pPr marL="342900" indent="-342900">
              <a:lnSpc>
                <a:spcPct val="150000"/>
              </a:lnSpc>
              <a:buAutoNum type="arabicPeriod"/>
            </a:pPr>
            <a:r>
              <a:rPr lang="zh-CN" altLang="en-US" dirty="0">
                <a:solidFill>
                  <a:schemeClr val="bg1"/>
                </a:solidFill>
              </a:rPr>
              <a:t>用户点击小程序下方课程信息栏目</a:t>
            </a:r>
          </a:p>
          <a:p>
            <a:pPr marL="342900" indent="-342900">
              <a:lnSpc>
                <a:spcPct val="150000"/>
              </a:lnSpc>
              <a:buAutoNum type="arabicPeriod"/>
            </a:pPr>
            <a:r>
              <a:rPr lang="zh-CN" altLang="en-US" dirty="0">
                <a:solidFill>
                  <a:schemeClr val="bg1"/>
                </a:solidFill>
              </a:rPr>
              <a:t>界面跳转至所有课程界面</a:t>
            </a:r>
          </a:p>
          <a:p>
            <a:pPr marL="342900" indent="-342900">
              <a:lnSpc>
                <a:spcPct val="150000"/>
              </a:lnSpc>
              <a:buAutoNum type="arabicPeriod"/>
            </a:pPr>
            <a:r>
              <a:rPr lang="zh-CN" altLang="en-US" dirty="0">
                <a:solidFill>
                  <a:schemeClr val="bg1"/>
                </a:solidFill>
              </a:rPr>
              <a:t>用户点击“我的”栏目</a:t>
            </a:r>
          </a:p>
          <a:p>
            <a:pPr marL="342900" indent="-342900">
              <a:lnSpc>
                <a:spcPct val="150000"/>
              </a:lnSpc>
              <a:buAutoNum type="arabicPeriod"/>
            </a:pPr>
            <a:r>
              <a:rPr lang="zh-CN" altLang="en-US" dirty="0">
                <a:solidFill>
                  <a:schemeClr val="bg1"/>
                </a:solidFill>
              </a:rPr>
              <a:t>界面跳转至用户相关课程界面</a:t>
            </a:r>
          </a:p>
          <a:p>
            <a:pPr marL="342900" indent="-342900">
              <a:lnSpc>
                <a:spcPct val="150000"/>
              </a:lnSpc>
              <a:buAutoNum type="arabicPeriod"/>
            </a:pPr>
            <a:r>
              <a:rPr lang="zh-CN" altLang="en-US" dirty="0">
                <a:solidFill>
                  <a:schemeClr val="bg1"/>
                </a:solidFill>
              </a:rPr>
              <a:t>用户点击进行中栏目</a:t>
            </a:r>
          </a:p>
          <a:p>
            <a:pPr marL="342900" indent="-342900">
              <a:lnSpc>
                <a:spcPct val="150000"/>
              </a:lnSpc>
              <a:buAutoNum type="arabicPeriod"/>
            </a:pPr>
            <a:r>
              <a:rPr lang="zh-CN" altLang="en-US" dirty="0">
                <a:solidFill>
                  <a:schemeClr val="bg1"/>
                </a:solidFill>
              </a:rPr>
              <a:t>界面显示出用户正在进行的课程</a:t>
            </a:r>
          </a:p>
          <a:p>
            <a:pPr marL="342900" indent="-342900">
              <a:lnSpc>
                <a:spcPct val="150000"/>
              </a:lnSpc>
              <a:buAutoNum type="arabicPeriod"/>
            </a:pPr>
            <a:r>
              <a:rPr lang="zh-CN" altLang="en-US" dirty="0">
                <a:solidFill>
                  <a:schemeClr val="bg1"/>
                </a:solidFill>
              </a:rPr>
              <a:t>用户点击想查看的课程的资料</a:t>
            </a:r>
          </a:p>
          <a:p>
            <a:pPr marL="342900" indent="-342900">
              <a:lnSpc>
                <a:spcPct val="150000"/>
              </a:lnSpc>
              <a:buAutoNum type="arabicPeriod"/>
            </a:pPr>
            <a:r>
              <a:rPr lang="zh-CN" altLang="en-US" dirty="0">
                <a:solidFill>
                  <a:schemeClr val="bg1"/>
                </a:solidFill>
              </a:rPr>
              <a:t>界面跳转至课程资料展示页面</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p:cNvGrpSpPr/>
          <p:nvPr/>
        </p:nvGrpSpPr>
        <p:grpSpPr>
          <a:xfrm>
            <a:off x="1473289" y="371367"/>
            <a:ext cx="7049274" cy="812016"/>
            <a:chOff x="7318011" y="1456480"/>
            <a:chExt cx="7049274" cy="812016"/>
          </a:xfrm>
        </p:grpSpPr>
        <p:sp>
          <p:nvSpPr>
            <p:cNvPr id="33" name="文本框 32"/>
            <p:cNvSpPr txBox="1"/>
            <p:nvPr/>
          </p:nvSpPr>
          <p:spPr>
            <a:xfrm>
              <a:off x="7318011" y="1456480"/>
              <a:ext cx="70492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用户故事</a:t>
              </a:r>
            </a:p>
          </p:txBody>
        </p:sp>
        <p:sp>
          <p:nvSpPr>
            <p:cNvPr id="34" name="文本框 33"/>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sp>
        <p:nvSpPr>
          <p:cNvPr id="36" name="矩形: 圆角 35"/>
          <p:cNvSpPr/>
          <p:nvPr/>
        </p:nvSpPr>
        <p:spPr>
          <a:xfrm>
            <a:off x="998220" y="1448435"/>
            <a:ext cx="4461373" cy="4930775"/>
          </a:xfrm>
          <a:prstGeom prst="roundRect">
            <a:avLst>
              <a:gd name="adj" fmla="val 8516"/>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zh-CN" altLang="en-US" dirty="0"/>
            </a:br>
            <a:endParaRPr lang="zh-CN" altLang="en-US" b="1" dirty="0"/>
          </a:p>
        </p:txBody>
      </p:sp>
      <p:sp>
        <p:nvSpPr>
          <p:cNvPr id="35" name="矩形: 圆角 34"/>
          <p:cNvSpPr/>
          <p:nvPr/>
        </p:nvSpPr>
        <p:spPr>
          <a:xfrm>
            <a:off x="6390640" y="1448435"/>
            <a:ext cx="4461373" cy="4930775"/>
          </a:xfrm>
          <a:prstGeom prst="roundRect">
            <a:avLst>
              <a:gd name="adj" fmla="val 8516"/>
            </a:avLst>
          </a:prstGeom>
          <a:solidFill>
            <a:schemeClr val="accent4">
              <a:alpha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5" name="文本框 4"/>
          <p:cNvSpPr txBox="1"/>
          <p:nvPr/>
        </p:nvSpPr>
        <p:spPr>
          <a:xfrm>
            <a:off x="1339987" y="1567054"/>
            <a:ext cx="3950019" cy="4751942"/>
          </a:xfrm>
          <a:prstGeom prst="rect">
            <a:avLst/>
          </a:prstGeom>
          <a:noFill/>
        </p:spPr>
        <p:txBody>
          <a:bodyPr wrap="square" rtlCol="0">
            <a:spAutoFit/>
          </a:bodyPr>
          <a:lstStyle/>
          <a:p>
            <a:pPr>
              <a:lnSpc>
                <a:spcPct val="150000"/>
              </a:lnSpc>
            </a:pPr>
            <a:r>
              <a:rPr lang="zh-CN" altLang="en-US" sz="2400" b="1" dirty="0">
                <a:solidFill>
                  <a:schemeClr val="bg1"/>
                </a:solidFill>
                <a:sym typeface="+mn-ea"/>
              </a:rPr>
              <a:t>用户查看校友活动的信息</a:t>
            </a:r>
          </a:p>
          <a:p>
            <a:pPr>
              <a:lnSpc>
                <a:spcPct val="150000"/>
              </a:lnSpc>
            </a:pPr>
            <a:r>
              <a:rPr lang="zh-CN" altLang="en-US" dirty="0">
                <a:solidFill>
                  <a:schemeClr val="bg1"/>
                </a:solidFill>
                <a:sym typeface="+mn-ea"/>
              </a:rPr>
              <a:t>前提条件：用户已完成登录</a:t>
            </a:r>
          </a:p>
          <a:p>
            <a:pPr marL="342900" indent="-342900">
              <a:lnSpc>
                <a:spcPct val="150000"/>
              </a:lnSpc>
              <a:buAutoNum type="arabicPeriod"/>
            </a:pPr>
            <a:r>
              <a:rPr lang="zh-CN" altLang="en-US" dirty="0">
                <a:solidFill>
                  <a:schemeClr val="bg1"/>
                </a:solidFill>
                <a:sym typeface="+mn-ea"/>
              </a:rPr>
              <a:t>用户点击校友活动栏目</a:t>
            </a:r>
          </a:p>
          <a:p>
            <a:pPr marL="342900" indent="-342900">
              <a:lnSpc>
                <a:spcPct val="150000"/>
              </a:lnSpc>
              <a:buAutoNum type="arabicPeriod"/>
            </a:pPr>
            <a:r>
              <a:rPr lang="zh-CN" altLang="en-US" dirty="0">
                <a:solidFill>
                  <a:schemeClr val="bg1"/>
                </a:solidFill>
                <a:sym typeface="+mn-ea"/>
              </a:rPr>
              <a:t>界面跳转至所有校友活动界面</a:t>
            </a:r>
          </a:p>
          <a:p>
            <a:pPr marL="342900" indent="-342900">
              <a:lnSpc>
                <a:spcPct val="150000"/>
              </a:lnSpc>
              <a:buAutoNum type="arabicPeriod"/>
            </a:pPr>
            <a:r>
              <a:rPr lang="zh-CN" altLang="en-US" dirty="0">
                <a:solidFill>
                  <a:schemeClr val="bg1"/>
                </a:solidFill>
                <a:sym typeface="+mn-ea"/>
              </a:rPr>
              <a:t>用户点开所要查看信息的校友活动对应的栏目</a:t>
            </a:r>
          </a:p>
          <a:p>
            <a:pPr marL="342900" indent="-342900">
              <a:lnSpc>
                <a:spcPct val="150000"/>
              </a:lnSpc>
              <a:buAutoNum type="arabicPeriod"/>
            </a:pPr>
            <a:r>
              <a:rPr lang="zh-CN" altLang="en-US" dirty="0">
                <a:solidFill>
                  <a:schemeClr val="bg1"/>
                </a:solidFill>
                <a:sym typeface="+mn-ea"/>
              </a:rPr>
              <a:t>界面出现该栏目对应的所有校友活动</a:t>
            </a:r>
          </a:p>
          <a:p>
            <a:pPr marL="342900" indent="-342900">
              <a:lnSpc>
                <a:spcPct val="150000"/>
              </a:lnSpc>
              <a:buAutoNum type="arabicPeriod"/>
            </a:pPr>
            <a:r>
              <a:rPr lang="zh-CN" altLang="en-US" dirty="0">
                <a:solidFill>
                  <a:schemeClr val="bg1"/>
                </a:solidFill>
                <a:sym typeface="+mn-ea"/>
              </a:rPr>
              <a:t>用户点击想查看信息的校友活动</a:t>
            </a:r>
          </a:p>
          <a:p>
            <a:pPr marL="342900" indent="-342900">
              <a:lnSpc>
                <a:spcPct val="150000"/>
              </a:lnSpc>
              <a:buAutoNum type="arabicPeriod"/>
            </a:pPr>
            <a:r>
              <a:rPr lang="zh-CN" altLang="en-US" dirty="0">
                <a:solidFill>
                  <a:schemeClr val="bg1"/>
                </a:solidFill>
                <a:sym typeface="+mn-ea"/>
              </a:rPr>
              <a:t>界面转至该校友活动的详细信息界面</a:t>
            </a:r>
          </a:p>
        </p:txBody>
      </p:sp>
      <p:sp>
        <p:nvSpPr>
          <p:cNvPr id="12" name="文本框 11">
            <a:extLst>
              <a:ext uri="{FF2B5EF4-FFF2-40B4-BE49-F238E27FC236}">
                <a16:creationId xmlns:a16="http://schemas.microsoft.com/office/drawing/2014/main" id="{54E35BE0-9966-4B23-AB5D-20930D1D03E3}"/>
              </a:ext>
            </a:extLst>
          </p:cNvPr>
          <p:cNvSpPr txBox="1"/>
          <p:nvPr/>
        </p:nvSpPr>
        <p:spPr>
          <a:xfrm>
            <a:off x="6744470" y="1591977"/>
            <a:ext cx="4107543" cy="4336444"/>
          </a:xfrm>
          <a:prstGeom prst="rect">
            <a:avLst/>
          </a:prstGeom>
          <a:noFill/>
        </p:spPr>
        <p:txBody>
          <a:bodyPr wrap="square" rtlCol="0">
            <a:spAutoFit/>
          </a:bodyPr>
          <a:lstStyle/>
          <a:p>
            <a:pPr>
              <a:lnSpc>
                <a:spcPct val="150000"/>
              </a:lnSpc>
            </a:pPr>
            <a:r>
              <a:rPr lang="zh-CN" altLang="en-US" sz="2400" b="1" dirty="0">
                <a:solidFill>
                  <a:schemeClr val="bg1"/>
                </a:solidFill>
                <a:sym typeface="+mn-ea"/>
              </a:rPr>
              <a:t>用户修改自己资料</a:t>
            </a:r>
          </a:p>
          <a:p>
            <a:pPr>
              <a:lnSpc>
                <a:spcPct val="150000"/>
              </a:lnSpc>
            </a:pPr>
            <a:r>
              <a:rPr lang="zh-CN" altLang="en-US" dirty="0">
                <a:solidFill>
                  <a:schemeClr val="bg1"/>
                </a:solidFill>
                <a:sym typeface="+mn-ea"/>
              </a:rPr>
              <a:t>前提条件：用户已进入自己的详细资料界面</a:t>
            </a:r>
          </a:p>
          <a:p>
            <a:pPr marL="342900" indent="-342900">
              <a:lnSpc>
                <a:spcPct val="150000"/>
              </a:lnSpc>
              <a:buAutoNum type="arabicPeriod"/>
            </a:pPr>
            <a:r>
              <a:rPr lang="zh-CN" altLang="en-US" dirty="0">
                <a:solidFill>
                  <a:schemeClr val="bg1"/>
                </a:solidFill>
                <a:sym typeface="+mn-ea"/>
              </a:rPr>
              <a:t>用户点击编辑按钮</a:t>
            </a:r>
          </a:p>
          <a:p>
            <a:pPr marL="342900" indent="-342900">
              <a:lnSpc>
                <a:spcPct val="150000"/>
              </a:lnSpc>
              <a:buAutoNum type="arabicPeriod"/>
            </a:pPr>
            <a:r>
              <a:rPr lang="zh-CN" altLang="en-US" dirty="0">
                <a:solidFill>
                  <a:schemeClr val="bg1"/>
                </a:solidFill>
                <a:sym typeface="+mn-ea"/>
              </a:rPr>
              <a:t>界面跳转至用户资料编辑页面</a:t>
            </a:r>
          </a:p>
          <a:p>
            <a:pPr marL="342900" indent="-342900">
              <a:lnSpc>
                <a:spcPct val="150000"/>
              </a:lnSpc>
              <a:buAutoNum type="arabicPeriod"/>
            </a:pPr>
            <a:r>
              <a:rPr lang="zh-CN" altLang="en-US" dirty="0">
                <a:solidFill>
                  <a:schemeClr val="bg1"/>
                </a:solidFill>
                <a:sym typeface="+mn-ea"/>
              </a:rPr>
              <a:t>用户修改自己的资料</a:t>
            </a:r>
          </a:p>
          <a:p>
            <a:pPr marL="342900" indent="-342900">
              <a:lnSpc>
                <a:spcPct val="150000"/>
              </a:lnSpc>
              <a:buAutoNum type="arabicPeriod"/>
            </a:pPr>
            <a:r>
              <a:rPr lang="zh-CN" altLang="en-US" dirty="0">
                <a:solidFill>
                  <a:schemeClr val="bg1"/>
                </a:solidFill>
                <a:sym typeface="+mn-ea"/>
              </a:rPr>
              <a:t>界面实时响应用户修改</a:t>
            </a:r>
          </a:p>
          <a:p>
            <a:pPr marL="342900" indent="-342900">
              <a:lnSpc>
                <a:spcPct val="150000"/>
              </a:lnSpc>
              <a:buAutoNum type="arabicPeriod"/>
            </a:pPr>
            <a:r>
              <a:rPr lang="zh-CN" altLang="en-US" dirty="0">
                <a:solidFill>
                  <a:schemeClr val="bg1"/>
                </a:solidFill>
                <a:sym typeface="+mn-ea"/>
              </a:rPr>
              <a:t>用户点击确认按钮</a:t>
            </a:r>
          </a:p>
          <a:p>
            <a:pPr marL="342900" indent="-342900">
              <a:lnSpc>
                <a:spcPct val="150000"/>
              </a:lnSpc>
              <a:buAutoNum type="arabicPeriod"/>
            </a:pPr>
            <a:r>
              <a:rPr lang="zh-CN" altLang="en-US" dirty="0">
                <a:solidFill>
                  <a:schemeClr val="bg1"/>
                </a:solidFill>
                <a:sym typeface="+mn-ea"/>
              </a:rPr>
              <a:t>界面转至用户详细资料界面</a:t>
            </a:r>
          </a:p>
          <a:p>
            <a:pPr marL="342900" indent="-342900">
              <a:lnSpc>
                <a:spcPct val="150000"/>
              </a:lnSpc>
              <a:buAutoNum type="arabicPeriod"/>
            </a:pPr>
            <a:r>
              <a:rPr lang="zh-CN" altLang="en-US" dirty="0">
                <a:solidFill>
                  <a:schemeClr val="bg1"/>
                </a:solidFill>
                <a:sym typeface="+mn-ea"/>
              </a:rPr>
              <a:t>界面弹出修改成功提示</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57624" y="1920016"/>
            <a:ext cx="4828776" cy="1562371"/>
            <a:chOff x="6365893" y="1960674"/>
            <a:chExt cx="4327019" cy="1562371"/>
          </a:xfrm>
        </p:grpSpPr>
        <p:sp>
          <p:nvSpPr>
            <p:cNvPr id="6" name="矩形 5"/>
            <p:cNvSpPr/>
            <p:nvPr/>
          </p:nvSpPr>
          <p:spPr>
            <a:xfrm>
              <a:off x="6365893" y="1960674"/>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rPr>
                <a:t>系统资源说明</a:t>
              </a:r>
            </a:p>
          </p:txBody>
        </p:sp>
        <p:sp>
          <p:nvSpPr>
            <p:cNvPr id="7" name="文本框 6"/>
            <p:cNvSpPr txBox="1"/>
            <p:nvPr/>
          </p:nvSpPr>
          <p:spPr>
            <a:xfrm>
              <a:off x="6365893" y="2419088"/>
              <a:ext cx="4327019" cy="1103957"/>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en-US" altLang="zh-CN" sz="1400" b="1" dirty="0">
                  <a:solidFill>
                    <a:schemeClr val="tx1">
                      <a:lumMod val="50000"/>
                      <a:lumOff val="50000"/>
                    </a:schemeClr>
                  </a:solidFill>
                  <a:latin typeface="Century Gothic" panose="020B0502020202020204" pitchFamily="34" charset="0"/>
                </a:rPr>
                <a:t>1</a:t>
              </a:r>
              <a:r>
                <a:rPr lang="zh-CN" altLang="en-US" sz="1400" b="1" dirty="0">
                  <a:solidFill>
                    <a:schemeClr val="tx1">
                      <a:lumMod val="50000"/>
                      <a:lumOff val="50000"/>
                    </a:schemeClr>
                  </a:solidFill>
                  <a:latin typeface="Century Gothic" panose="020B0502020202020204" pitchFamily="34" charset="0"/>
                </a:rPr>
                <a:t>）人员方面：该系统需求明确，功能实现难度不高，故人员安排集中在需求分析人员、前后端人员和测试人员</a:t>
              </a:r>
              <a:endParaRPr lang="en-US" altLang="zh-CN" sz="1400" b="1" dirty="0">
                <a:solidFill>
                  <a:schemeClr val="tx1">
                    <a:lumMod val="50000"/>
                    <a:lumOff val="50000"/>
                  </a:schemeClr>
                </a:solidFill>
                <a:latin typeface="Century Gothic" panose="020B0502020202020204" pitchFamily="34" charset="0"/>
              </a:endParaRPr>
            </a:p>
            <a:p>
              <a:pPr algn="just">
                <a:lnSpc>
                  <a:spcPct val="120000"/>
                </a:lnSpc>
              </a:pPr>
              <a:r>
                <a:rPr lang="en-US" altLang="zh-CN" sz="1400" b="1" dirty="0">
                  <a:solidFill>
                    <a:schemeClr val="tx1">
                      <a:lumMod val="50000"/>
                      <a:lumOff val="50000"/>
                    </a:schemeClr>
                  </a:solidFill>
                  <a:latin typeface="Century Gothic" panose="020B0502020202020204" pitchFamily="34" charset="0"/>
                </a:rPr>
                <a:t>2</a:t>
              </a:r>
              <a:r>
                <a:rPr lang="zh-CN" altLang="en-US" sz="1400" b="1" dirty="0">
                  <a:solidFill>
                    <a:schemeClr val="tx1">
                      <a:lumMod val="50000"/>
                      <a:lumOff val="50000"/>
                    </a:schemeClr>
                  </a:solidFill>
                  <a:latin typeface="Century Gothic" panose="020B0502020202020204" pitchFamily="34" charset="0"/>
                </a:rPr>
                <a:t>）时间方面：该系统实现难度不高，故项目周期较短，约在</a:t>
              </a:r>
              <a:r>
                <a:rPr lang="en-US" altLang="zh-CN" sz="1400" b="1" dirty="0">
                  <a:solidFill>
                    <a:schemeClr val="tx1">
                      <a:lumMod val="50000"/>
                      <a:lumOff val="50000"/>
                    </a:schemeClr>
                  </a:solidFill>
                  <a:latin typeface="Century Gothic" panose="020B0502020202020204" pitchFamily="34" charset="0"/>
                </a:rPr>
                <a:t>1</a:t>
              </a:r>
              <a:r>
                <a:rPr lang="zh-CN" altLang="en-US" sz="1400" b="1" dirty="0">
                  <a:solidFill>
                    <a:schemeClr val="tx1">
                      <a:lumMod val="50000"/>
                      <a:lumOff val="50000"/>
                    </a:schemeClr>
                  </a:solidFill>
                  <a:latin typeface="Century Gothic" panose="020B0502020202020204" pitchFamily="34" charset="0"/>
                </a:rPr>
                <a:t>个月左右，上下一个星期内进行浮动</a:t>
              </a:r>
            </a:p>
          </p:txBody>
        </p:sp>
      </p:grpSp>
      <p:grpSp>
        <p:nvGrpSpPr>
          <p:cNvPr id="8" name="组合 7"/>
          <p:cNvGrpSpPr/>
          <p:nvPr/>
        </p:nvGrpSpPr>
        <p:grpSpPr>
          <a:xfrm>
            <a:off x="657623" y="3778613"/>
            <a:ext cx="4828777" cy="2000927"/>
            <a:chOff x="6365892" y="1960674"/>
            <a:chExt cx="4327020" cy="2000927"/>
          </a:xfrm>
        </p:grpSpPr>
        <p:sp>
          <p:nvSpPr>
            <p:cNvPr id="9" name="矩形 8"/>
            <p:cNvSpPr/>
            <p:nvPr/>
          </p:nvSpPr>
          <p:spPr>
            <a:xfrm>
              <a:off x="6365893" y="1960674"/>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rPr>
                <a:t>系统可行性说明</a:t>
              </a:r>
            </a:p>
          </p:txBody>
        </p:sp>
        <p:sp>
          <p:nvSpPr>
            <p:cNvPr id="10" name="文本框 9"/>
            <p:cNvSpPr txBox="1"/>
            <p:nvPr/>
          </p:nvSpPr>
          <p:spPr>
            <a:xfrm>
              <a:off x="6365892" y="2342888"/>
              <a:ext cx="4327020" cy="1618713"/>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zh-CN" altLang="en-US" sz="1400" b="1" dirty="0">
                  <a:solidFill>
                    <a:schemeClr val="tx1">
                      <a:lumMod val="50000"/>
                      <a:lumOff val="50000"/>
                    </a:schemeClr>
                  </a:solidFill>
                  <a:latin typeface="Century Gothic" panose="020B0502020202020204" pitchFamily="34" charset="0"/>
                </a:rPr>
                <a:t>本系统作为为教育</a:t>
              </a:r>
              <a:r>
                <a:rPr lang="en-US" altLang="zh-CN" sz="1400" b="1" dirty="0">
                  <a:solidFill>
                    <a:schemeClr val="tx1">
                      <a:lumMod val="50000"/>
                      <a:lumOff val="50000"/>
                    </a:schemeClr>
                  </a:solidFill>
                  <a:latin typeface="Century Gothic" panose="020B0502020202020204" pitchFamily="34" charset="0"/>
                </a:rPr>
                <a:t>CEO</a:t>
              </a:r>
              <a:r>
                <a:rPr lang="zh-CN" altLang="en-US" sz="1400" b="1" dirty="0">
                  <a:solidFill>
                    <a:schemeClr val="tx1">
                      <a:lumMod val="50000"/>
                      <a:lumOff val="50000"/>
                    </a:schemeClr>
                  </a:solidFill>
                  <a:latin typeface="Century Gothic" panose="020B0502020202020204" pitchFamily="34" charset="0"/>
                </a:rPr>
                <a:t>提供的的教育行业学习交流平台，方便未来之星管理团队实现课程管理信息化、课程资料及校友资料电子化，为创业营学员之间的交流提供渠道。</a:t>
              </a:r>
              <a:endParaRPr lang="en-US" altLang="zh-CN" sz="1400" b="1" dirty="0">
                <a:solidFill>
                  <a:schemeClr val="tx1">
                    <a:lumMod val="50000"/>
                    <a:lumOff val="50000"/>
                  </a:schemeClr>
                </a:solidFill>
                <a:latin typeface="Century Gothic" panose="020B0502020202020204" pitchFamily="34" charset="0"/>
              </a:endParaRPr>
            </a:p>
            <a:p>
              <a:pPr algn="just">
                <a:lnSpc>
                  <a:spcPct val="120000"/>
                </a:lnSpc>
              </a:pPr>
              <a:r>
                <a:rPr lang="zh-CN" altLang="en-US" sz="1400" b="1" dirty="0">
                  <a:solidFill>
                    <a:schemeClr val="tx1">
                      <a:lumMod val="50000"/>
                      <a:lumOff val="50000"/>
                    </a:schemeClr>
                  </a:solidFill>
                  <a:latin typeface="Century Gothic" panose="020B0502020202020204" pitchFamily="34" charset="0"/>
                </a:rPr>
                <a:t>本系统作为教育交流平台，未侵犯个人、集体、国家利益，开发周期较短，故本系统可行性较高，开发合理。</a:t>
              </a:r>
            </a:p>
            <a:p>
              <a:pPr algn="just">
                <a:lnSpc>
                  <a:spcPct val="120000"/>
                </a:lnSpc>
              </a:pPr>
              <a:endParaRPr lang="zh-CN" altLang="en-US" sz="1400" dirty="0">
                <a:solidFill>
                  <a:schemeClr val="tx1">
                    <a:lumMod val="50000"/>
                    <a:lumOff val="50000"/>
                  </a:schemeClr>
                </a:solidFill>
                <a:latin typeface="Century Gothic" panose="020B0502020202020204" pitchFamily="34" charset="0"/>
              </a:endParaRPr>
            </a:p>
          </p:txBody>
        </p:sp>
      </p:grpSp>
      <p:sp>
        <p:nvSpPr>
          <p:cNvPr id="14" name="任意多边形: 形状 13">
            <a:extLst>
              <a:ext uri="{FF2B5EF4-FFF2-40B4-BE49-F238E27FC236}">
                <a16:creationId xmlns:a16="http://schemas.microsoft.com/office/drawing/2014/main" id="{6F7E4AD9-5E0A-4EA1-8B27-FA44D524FEF5}"/>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a:extLst>
              <a:ext uri="{FF2B5EF4-FFF2-40B4-BE49-F238E27FC236}">
                <a16:creationId xmlns:a16="http://schemas.microsoft.com/office/drawing/2014/main" id="{BF2D0811-9A1D-4F80-81AF-A7820E26F1E0}"/>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a:extLst>
              <a:ext uri="{FF2B5EF4-FFF2-40B4-BE49-F238E27FC236}">
                <a16:creationId xmlns:a16="http://schemas.microsoft.com/office/drawing/2014/main" id="{7F019490-D310-4CBF-8F22-B17FF0D3E8B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17" name="组合 16">
            <a:extLst>
              <a:ext uri="{FF2B5EF4-FFF2-40B4-BE49-F238E27FC236}">
                <a16:creationId xmlns:a16="http://schemas.microsoft.com/office/drawing/2014/main" id="{2E4EBE75-42DC-45B5-A106-0DE30B477F62}"/>
              </a:ext>
            </a:extLst>
          </p:cNvPr>
          <p:cNvGrpSpPr/>
          <p:nvPr/>
        </p:nvGrpSpPr>
        <p:grpSpPr>
          <a:xfrm>
            <a:off x="1473289" y="371367"/>
            <a:ext cx="4288353" cy="812016"/>
            <a:chOff x="7318011" y="1456480"/>
            <a:chExt cx="4288353" cy="812016"/>
          </a:xfrm>
        </p:grpSpPr>
        <p:sp>
          <p:nvSpPr>
            <p:cNvPr id="18" name="文本框 17">
              <a:extLst>
                <a:ext uri="{FF2B5EF4-FFF2-40B4-BE49-F238E27FC236}">
                  <a16:creationId xmlns:a16="http://schemas.microsoft.com/office/drawing/2014/main" id="{F48A461B-CA24-4C84-8368-A2FCA5BDDF59}"/>
                </a:ext>
              </a:extLst>
            </p:cNvPr>
            <p:cNvSpPr txBox="1"/>
            <p:nvPr/>
          </p:nvSpPr>
          <p:spPr>
            <a:xfrm>
              <a:off x="7318011" y="1456480"/>
              <a:ext cx="4288353"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功能需求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系统需求</a:t>
              </a:r>
            </a:p>
          </p:txBody>
        </p:sp>
        <p:sp>
          <p:nvSpPr>
            <p:cNvPr id="19" name="文本框 18">
              <a:extLst>
                <a:ext uri="{FF2B5EF4-FFF2-40B4-BE49-F238E27FC236}">
                  <a16:creationId xmlns:a16="http://schemas.microsoft.com/office/drawing/2014/main" id="{B3586F6B-72AA-4970-8ADE-6503D4F2046B}"/>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rPr>
                <a:t>Demand Analysis</a:t>
              </a:r>
            </a:p>
          </p:txBody>
        </p:sp>
      </p:grpSp>
      <p:sp>
        <p:nvSpPr>
          <p:cNvPr id="20" name="矩形 19">
            <a:extLst>
              <a:ext uri="{FF2B5EF4-FFF2-40B4-BE49-F238E27FC236}">
                <a16:creationId xmlns:a16="http://schemas.microsoft.com/office/drawing/2014/main" id="{CF493A5A-3C55-4462-AECF-5B3F5E606D7F}"/>
              </a:ext>
            </a:extLst>
          </p:cNvPr>
          <p:cNvSpPr/>
          <p:nvPr/>
        </p:nvSpPr>
        <p:spPr>
          <a:xfrm>
            <a:off x="6705600" y="-1801"/>
            <a:ext cx="5486400" cy="6858000"/>
          </a:xfrm>
          <a:prstGeom prst="rect">
            <a:avLst/>
          </a:prstGeom>
          <a:blipFill>
            <a:blip r:embed="rId3"/>
            <a:srcRect/>
            <a:stretch>
              <a:fillRect l="-34778" r="-34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78922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2700000">
            <a:off x="8528631" y="2660188"/>
            <a:ext cx="2187497" cy="21874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 name="矩形 1"/>
          <p:cNvSpPr/>
          <p:nvPr/>
        </p:nvSpPr>
        <p:spPr>
          <a:xfrm rot="2700000">
            <a:off x="1475871" y="2660188"/>
            <a:ext cx="2187497" cy="21874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4" name="矩形 3"/>
          <p:cNvSpPr/>
          <p:nvPr/>
        </p:nvSpPr>
        <p:spPr>
          <a:xfrm>
            <a:off x="1096660" y="3694251"/>
            <a:ext cx="2945920" cy="42774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bg1"/>
                </a:solidFill>
              </a:rPr>
              <a:t>质量属性</a:t>
            </a:r>
          </a:p>
        </p:txBody>
      </p:sp>
      <p:sp>
        <p:nvSpPr>
          <p:cNvPr id="8" name="矩形 7"/>
          <p:cNvSpPr/>
          <p:nvPr/>
        </p:nvSpPr>
        <p:spPr>
          <a:xfrm rot="2700000">
            <a:off x="5002251" y="2660188"/>
            <a:ext cx="2187497" cy="21874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 name="矩形 9"/>
          <p:cNvSpPr/>
          <p:nvPr/>
        </p:nvSpPr>
        <p:spPr>
          <a:xfrm>
            <a:off x="4623040" y="3694251"/>
            <a:ext cx="2945920" cy="42774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bg1"/>
                </a:solidFill>
              </a:rPr>
              <a:t>性能属性</a:t>
            </a:r>
          </a:p>
        </p:txBody>
      </p:sp>
      <p:sp>
        <p:nvSpPr>
          <p:cNvPr id="15" name="矩形 14"/>
          <p:cNvSpPr/>
          <p:nvPr/>
        </p:nvSpPr>
        <p:spPr>
          <a:xfrm>
            <a:off x="8149420" y="3694251"/>
            <a:ext cx="2945920" cy="42774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bg1"/>
                </a:solidFill>
              </a:rPr>
              <a:t>安全属性</a:t>
            </a:r>
          </a:p>
        </p:txBody>
      </p:sp>
      <p:sp>
        <p:nvSpPr>
          <p:cNvPr id="31" name="矩形 30"/>
          <p:cNvSpPr/>
          <p:nvPr/>
        </p:nvSpPr>
        <p:spPr>
          <a:xfrm rot="2700000">
            <a:off x="3766730" y="2247900"/>
            <a:ext cx="1132159" cy="1132160"/>
          </a:xfrm>
          <a:prstGeom prst="rect">
            <a:avLst/>
          </a:prstGeom>
          <a:blipFill>
            <a:blip r:embed="rId3"/>
            <a:srcRect/>
            <a:stretch>
              <a:fillRect l="-25578" r="-25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31"/>
          <p:cNvSpPr/>
          <p:nvPr/>
        </p:nvSpPr>
        <p:spPr>
          <a:xfrm rot="2700000">
            <a:off x="7293110" y="2247900"/>
            <a:ext cx="1132159" cy="1132160"/>
          </a:xfrm>
          <a:prstGeom prst="rect">
            <a:avLst/>
          </a:prstGeom>
          <a:blipFill>
            <a:blip r:embed="rId4"/>
            <a:srcRect/>
            <a:stretch>
              <a:fillRect l="-25578" r="-25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32"/>
          <p:cNvSpPr/>
          <p:nvPr/>
        </p:nvSpPr>
        <p:spPr>
          <a:xfrm rot="2700000">
            <a:off x="3766730" y="4125802"/>
            <a:ext cx="1132159" cy="1132160"/>
          </a:xfrm>
          <a:prstGeom prst="rect">
            <a:avLst/>
          </a:prstGeom>
          <a:blipFill>
            <a:blip r:embed="rId5"/>
            <a:srcRect/>
            <a:stretch>
              <a:fillRect l="-24431" r="-238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33"/>
          <p:cNvSpPr/>
          <p:nvPr/>
        </p:nvSpPr>
        <p:spPr>
          <a:xfrm rot="2700000">
            <a:off x="7293110" y="4125802"/>
            <a:ext cx="1132159" cy="1132160"/>
          </a:xfrm>
          <a:prstGeom prst="rect">
            <a:avLst/>
          </a:prstGeom>
          <a:blipFill>
            <a:blip r:embed="rId6"/>
            <a:srcRect/>
            <a:stretch>
              <a:fillRect l="-25578" r="-25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任意多边形: 形状 17">
            <a:extLst>
              <a:ext uri="{FF2B5EF4-FFF2-40B4-BE49-F238E27FC236}">
                <a16:creationId xmlns:a16="http://schemas.microsoft.com/office/drawing/2014/main" id="{4D6ACB00-3755-41EC-BFC0-9AE0223C6620}"/>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9" name="任意多边形: 形状 18">
            <a:extLst>
              <a:ext uri="{FF2B5EF4-FFF2-40B4-BE49-F238E27FC236}">
                <a16:creationId xmlns:a16="http://schemas.microsoft.com/office/drawing/2014/main" id="{62DCE8AE-78F9-4AA3-AC64-21DA795489D2}"/>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0" name="文本框 19">
            <a:extLst>
              <a:ext uri="{FF2B5EF4-FFF2-40B4-BE49-F238E27FC236}">
                <a16:creationId xmlns:a16="http://schemas.microsoft.com/office/drawing/2014/main" id="{31971F09-D8FD-48E0-90CE-EF66B16F24A2}"/>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21" name="组合 20">
            <a:extLst>
              <a:ext uri="{FF2B5EF4-FFF2-40B4-BE49-F238E27FC236}">
                <a16:creationId xmlns:a16="http://schemas.microsoft.com/office/drawing/2014/main" id="{1B9C0F3C-DDAE-43EF-BA58-05F9A8811EE4}"/>
              </a:ext>
            </a:extLst>
          </p:cNvPr>
          <p:cNvGrpSpPr/>
          <p:nvPr/>
        </p:nvGrpSpPr>
        <p:grpSpPr>
          <a:xfrm>
            <a:off x="1473289" y="371367"/>
            <a:ext cx="5176086" cy="812016"/>
            <a:chOff x="7318011" y="1456480"/>
            <a:chExt cx="5176086" cy="812016"/>
          </a:xfrm>
        </p:grpSpPr>
        <p:sp>
          <p:nvSpPr>
            <p:cNvPr id="22" name="文本框 21">
              <a:extLst>
                <a:ext uri="{FF2B5EF4-FFF2-40B4-BE49-F238E27FC236}">
                  <a16:creationId xmlns:a16="http://schemas.microsoft.com/office/drawing/2014/main" id="{4A78DD6F-78B7-4BEE-969F-A179C30A17F9}"/>
                </a:ext>
              </a:extLst>
            </p:cNvPr>
            <p:cNvSpPr txBox="1"/>
            <p:nvPr/>
          </p:nvSpPr>
          <p:spPr>
            <a:xfrm>
              <a:off x="7318011" y="1456480"/>
              <a:ext cx="5176086"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非功能需求</a:t>
              </a:r>
            </a:p>
          </p:txBody>
        </p:sp>
        <p:sp>
          <p:nvSpPr>
            <p:cNvPr id="23" name="文本框 22">
              <a:extLst>
                <a:ext uri="{FF2B5EF4-FFF2-40B4-BE49-F238E27FC236}">
                  <a16:creationId xmlns:a16="http://schemas.microsoft.com/office/drawing/2014/main" id="{BD666C64-D334-49A4-A851-379642604A51}"/>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rPr>
                <a:t>Demand Analysis</a:t>
              </a:r>
            </a:p>
          </p:txBody>
        </p:sp>
      </p:grpSp>
      <p:grpSp>
        <p:nvGrpSpPr>
          <p:cNvPr id="49" name="组合 48">
            <a:extLst>
              <a:ext uri="{FF2B5EF4-FFF2-40B4-BE49-F238E27FC236}">
                <a16:creationId xmlns:a16="http://schemas.microsoft.com/office/drawing/2014/main" id="{7E75C985-9433-4F64-A297-2F9108D87BA1}"/>
              </a:ext>
            </a:extLst>
          </p:cNvPr>
          <p:cNvGrpSpPr/>
          <p:nvPr/>
        </p:nvGrpSpPr>
        <p:grpSpPr>
          <a:xfrm>
            <a:off x="2317155" y="2865401"/>
            <a:ext cx="504927" cy="666907"/>
            <a:chOff x="2528974" y="2863357"/>
            <a:chExt cx="246811" cy="359779"/>
          </a:xfrm>
          <a:solidFill>
            <a:schemeClr val="bg1"/>
          </a:solidFill>
        </p:grpSpPr>
        <p:sp>
          <p:nvSpPr>
            <p:cNvPr id="50" name="AutoShape 113">
              <a:extLst>
                <a:ext uri="{FF2B5EF4-FFF2-40B4-BE49-F238E27FC236}">
                  <a16:creationId xmlns:a16="http://schemas.microsoft.com/office/drawing/2014/main" id="{BB309A30-9A53-4E18-B11B-8B95A8499764}"/>
                </a:ext>
              </a:extLst>
            </p:cNvPr>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dirty="0">
                <a:ln>
                  <a:noFill/>
                </a:ln>
                <a:solidFill>
                  <a:schemeClr val="bg1"/>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51" name="AutoShape 114">
              <a:extLst>
                <a:ext uri="{FF2B5EF4-FFF2-40B4-BE49-F238E27FC236}">
                  <a16:creationId xmlns:a16="http://schemas.microsoft.com/office/drawing/2014/main" id="{8BFDE6B7-EE86-4F55-B548-809D3FE647F6}"/>
                </a:ext>
              </a:extLst>
            </p:cNvPr>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sp>
        <p:nvSpPr>
          <p:cNvPr id="52" name="椭圆 39">
            <a:extLst>
              <a:ext uri="{FF2B5EF4-FFF2-40B4-BE49-F238E27FC236}">
                <a16:creationId xmlns:a16="http://schemas.microsoft.com/office/drawing/2014/main" id="{19BCF065-B699-4734-BF2F-94A904C81B97}"/>
              </a:ext>
            </a:extLst>
          </p:cNvPr>
          <p:cNvSpPr/>
          <p:nvPr/>
        </p:nvSpPr>
        <p:spPr>
          <a:xfrm>
            <a:off x="5888397" y="2933756"/>
            <a:ext cx="415204" cy="414578"/>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椭圆 67">
            <a:extLst>
              <a:ext uri="{FF2B5EF4-FFF2-40B4-BE49-F238E27FC236}">
                <a16:creationId xmlns:a16="http://schemas.microsoft.com/office/drawing/2014/main" id="{9E36408A-03F2-435A-8B7C-59D8A6B67CF5}"/>
              </a:ext>
            </a:extLst>
          </p:cNvPr>
          <p:cNvSpPr/>
          <p:nvPr/>
        </p:nvSpPr>
        <p:spPr>
          <a:xfrm>
            <a:off x="9449136" y="2991252"/>
            <a:ext cx="346486" cy="415203"/>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Tree>
    <p:extLst>
      <p:ext uri="{BB962C8B-B14F-4D97-AF65-F5344CB8AC3E}">
        <p14:creationId xmlns:p14="http://schemas.microsoft.com/office/powerpoint/2010/main" val="284278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s1îďé"/>
          <p:cNvSpPr/>
          <p:nvPr/>
        </p:nvSpPr>
        <p:spPr>
          <a:xfrm>
            <a:off x="2317778"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iṣḷiḓê"/>
          <p:cNvSpPr/>
          <p:nvPr/>
        </p:nvSpPr>
        <p:spPr>
          <a:xfrm>
            <a:off x="2567880"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9" name="îṣḻíḓe"/>
          <p:cNvSpPr/>
          <p:nvPr/>
        </p:nvSpPr>
        <p:spPr>
          <a:xfrm>
            <a:off x="2381297" y="2406670"/>
            <a:ext cx="1409735" cy="1409734"/>
          </a:xfrm>
          <a:prstGeom prst="arc">
            <a:avLst>
              <a:gd name="adj1" fmla="val 12630923"/>
              <a:gd name="adj2" fmla="val 16810298"/>
            </a:avLst>
          </a:prstGeom>
          <a:ln w="127000" cap="rnd">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0" name="î$ļíḓé"/>
          <p:cNvSpPr/>
          <p:nvPr/>
        </p:nvSpPr>
        <p:spPr>
          <a:xfrm>
            <a:off x="5413271"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ṣľiḍe"/>
          <p:cNvSpPr/>
          <p:nvPr/>
        </p:nvSpPr>
        <p:spPr>
          <a:xfrm>
            <a:off x="5663373"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íṡ1îďê"/>
          <p:cNvSpPr/>
          <p:nvPr/>
        </p:nvSpPr>
        <p:spPr>
          <a:xfrm>
            <a:off x="5476790" y="2406670"/>
            <a:ext cx="1409735" cy="1409734"/>
          </a:xfrm>
          <a:prstGeom prst="arc">
            <a:avLst>
              <a:gd name="adj1" fmla="val 7003494"/>
              <a:gd name="adj2" fmla="val 16549647"/>
            </a:avLst>
          </a:pr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3" name="îśḻíďê"/>
          <p:cNvSpPr/>
          <p:nvPr/>
        </p:nvSpPr>
        <p:spPr>
          <a:xfrm>
            <a:off x="8346840"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íṡļiḋé"/>
          <p:cNvSpPr/>
          <p:nvPr/>
        </p:nvSpPr>
        <p:spPr>
          <a:xfrm>
            <a:off x="8596942"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íṣľîdè"/>
          <p:cNvSpPr/>
          <p:nvPr/>
        </p:nvSpPr>
        <p:spPr>
          <a:xfrm>
            <a:off x="8410359" y="2406670"/>
            <a:ext cx="1409735" cy="1409734"/>
          </a:xfrm>
          <a:prstGeom prst="arc">
            <a:avLst>
              <a:gd name="adj1" fmla="val 2235195"/>
              <a:gd name="adj2" fmla="val 15909249"/>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64" name="ïṧḻîḍê"/>
          <p:cNvSpPr/>
          <p:nvPr/>
        </p:nvSpPr>
        <p:spPr>
          <a:xfrm>
            <a:off x="8916995" y="2900669"/>
            <a:ext cx="412175" cy="404138"/>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grpSp>
        <p:nvGrpSpPr>
          <p:cNvPr id="59" name="组合 58"/>
          <p:cNvGrpSpPr/>
          <p:nvPr/>
        </p:nvGrpSpPr>
        <p:grpSpPr>
          <a:xfrm>
            <a:off x="8048335" y="4263079"/>
            <a:ext cx="2133782" cy="1055211"/>
            <a:chOff x="1867328" y="2349127"/>
            <a:chExt cx="2133782" cy="1055211"/>
          </a:xfrm>
        </p:grpSpPr>
        <p:sp>
          <p:nvSpPr>
            <p:cNvPr id="60" name="文本框 59"/>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可移植性</a:t>
              </a:r>
            </a:p>
          </p:txBody>
        </p:sp>
        <p:sp>
          <p:nvSpPr>
            <p:cNvPr id="61" name="文本框 60"/>
            <p:cNvSpPr txBox="1"/>
            <p:nvPr/>
          </p:nvSpPr>
          <p:spPr>
            <a:xfrm>
              <a:off x="1867328" y="2840081"/>
              <a:ext cx="2133782" cy="56425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支持跨平台</a:t>
              </a:r>
              <a:endParaRPr lang="en-US" altLang="zh-CN" sz="1400" dirty="0">
                <a:solidFill>
                  <a:schemeClr val="tx1">
                    <a:lumMod val="65000"/>
                    <a:lumOff val="35000"/>
                  </a:schemeClr>
                </a:solidFill>
                <a:latin typeface="Century Gothic" panose="020B0502020202020204" pitchFamily="34" charset="0"/>
                <a:ea typeface="+mj-ea"/>
              </a:endParaRP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容易安装</a:t>
              </a:r>
              <a:endParaRPr lang="en-US" altLang="zh-CN" sz="1400" dirty="0">
                <a:solidFill>
                  <a:schemeClr val="tx1">
                    <a:lumMod val="65000"/>
                    <a:lumOff val="35000"/>
                  </a:schemeClr>
                </a:solidFill>
                <a:latin typeface="Century Gothic" panose="020B0502020202020204" pitchFamily="34" charset="0"/>
                <a:ea typeface="+mj-ea"/>
              </a:endParaRPr>
            </a:p>
          </p:txBody>
        </p:sp>
      </p:grpSp>
      <p:grpSp>
        <p:nvGrpSpPr>
          <p:cNvPr id="68" name="组合 67"/>
          <p:cNvGrpSpPr/>
          <p:nvPr/>
        </p:nvGrpSpPr>
        <p:grpSpPr>
          <a:xfrm>
            <a:off x="5114766" y="4263079"/>
            <a:ext cx="2133782" cy="1393971"/>
            <a:chOff x="1867328" y="2349127"/>
            <a:chExt cx="2133782" cy="1393971"/>
          </a:xfrm>
        </p:grpSpPr>
        <p:sp>
          <p:nvSpPr>
            <p:cNvPr id="69" name="文本框 68"/>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可维护性</a:t>
              </a:r>
            </a:p>
          </p:txBody>
        </p:sp>
        <p:sp>
          <p:nvSpPr>
            <p:cNvPr id="70" name="文本框 69"/>
            <p:cNvSpPr txBox="1"/>
            <p:nvPr/>
          </p:nvSpPr>
          <p:spPr>
            <a:xfrm>
              <a:off x="1867328" y="2687681"/>
              <a:ext cx="2133782" cy="105541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代码结构清晰，便于后期拓展</a:t>
              </a: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满足可改变性，方便后期修改潜在的</a:t>
              </a:r>
              <a:r>
                <a:rPr lang="en-US" altLang="zh-CN" sz="1400" dirty="0">
                  <a:solidFill>
                    <a:schemeClr val="tx1">
                      <a:lumMod val="65000"/>
                      <a:lumOff val="35000"/>
                    </a:schemeClr>
                  </a:solidFill>
                  <a:latin typeface="Century Gothic" panose="020B0502020202020204" pitchFamily="34" charset="0"/>
                  <a:ea typeface="+mj-ea"/>
                </a:rPr>
                <a:t>BUG</a:t>
              </a:r>
            </a:p>
          </p:txBody>
        </p:sp>
      </p:grpSp>
      <p:grpSp>
        <p:nvGrpSpPr>
          <p:cNvPr id="71" name="组合 70"/>
          <p:cNvGrpSpPr/>
          <p:nvPr/>
        </p:nvGrpSpPr>
        <p:grpSpPr>
          <a:xfrm>
            <a:off x="2019273" y="4263079"/>
            <a:ext cx="2133782" cy="1422546"/>
            <a:chOff x="1867328" y="2349127"/>
            <a:chExt cx="2133782" cy="1422546"/>
          </a:xfrm>
        </p:grpSpPr>
        <p:sp>
          <p:nvSpPr>
            <p:cNvPr id="72" name="文本框 71"/>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易用性</a:t>
              </a:r>
            </a:p>
          </p:txBody>
        </p:sp>
        <p:sp>
          <p:nvSpPr>
            <p:cNvPr id="73" name="文本框 72"/>
            <p:cNvSpPr txBox="1"/>
            <p:nvPr/>
          </p:nvSpPr>
          <p:spPr>
            <a:xfrm>
              <a:off x="1867328" y="2716256"/>
              <a:ext cx="2133782" cy="105541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按钮含义清楚、无歧义、易理解</a:t>
              </a: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输入框包含提示信息</a:t>
              </a: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界面美观简洁</a:t>
              </a:r>
              <a:endParaRPr lang="en-US" altLang="zh-CN" sz="1400" dirty="0">
                <a:solidFill>
                  <a:schemeClr val="tx1">
                    <a:lumMod val="65000"/>
                    <a:lumOff val="35000"/>
                  </a:schemeClr>
                </a:solidFill>
                <a:latin typeface="Century Gothic" panose="020B0502020202020204" pitchFamily="34" charset="0"/>
                <a:ea typeface="+mj-ea"/>
              </a:endParaRPr>
            </a:p>
          </p:txBody>
        </p:sp>
      </p:grpSp>
      <p:sp>
        <p:nvSpPr>
          <p:cNvPr id="30" name="任意多边形: 形状 29">
            <a:extLst>
              <a:ext uri="{FF2B5EF4-FFF2-40B4-BE49-F238E27FC236}">
                <a16:creationId xmlns:a16="http://schemas.microsoft.com/office/drawing/2014/main" id="{183CBA27-B5E2-49DD-9EEA-2EDBD66D1781}"/>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任意多边形: 形状 30">
            <a:extLst>
              <a:ext uri="{FF2B5EF4-FFF2-40B4-BE49-F238E27FC236}">
                <a16:creationId xmlns:a16="http://schemas.microsoft.com/office/drawing/2014/main" id="{A6BA3C63-5D4C-4561-83DF-E61D8FB5BF4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2" name="文本框 31">
            <a:extLst>
              <a:ext uri="{FF2B5EF4-FFF2-40B4-BE49-F238E27FC236}">
                <a16:creationId xmlns:a16="http://schemas.microsoft.com/office/drawing/2014/main" id="{2111D5E7-CC52-4AC0-90BC-6E7A85C501C4}"/>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3" name="组合 32">
            <a:extLst>
              <a:ext uri="{FF2B5EF4-FFF2-40B4-BE49-F238E27FC236}">
                <a16:creationId xmlns:a16="http://schemas.microsoft.com/office/drawing/2014/main" id="{89057EEF-BE97-4C50-8085-8DAF6DA26FF3}"/>
              </a:ext>
            </a:extLst>
          </p:cNvPr>
          <p:cNvGrpSpPr/>
          <p:nvPr/>
        </p:nvGrpSpPr>
        <p:grpSpPr>
          <a:xfrm>
            <a:off x="1473289" y="371367"/>
            <a:ext cx="7480211" cy="812016"/>
            <a:chOff x="7318011" y="1456480"/>
            <a:chExt cx="7480211" cy="812016"/>
          </a:xfrm>
        </p:grpSpPr>
        <p:sp>
          <p:nvSpPr>
            <p:cNvPr id="34" name="文本框 33">
              <a:extLst>
                <a:ext uri="{FF2B5EF4-FFF2-40B4-BE49-F238E27FC236}">
                  <a16:creationId xmlns:a16="http://schemas.microsoft.com/office/drawing/2014/main" id="{EAA68A7A-82B7-441B-9DE8-EFC94FB005ED}"/>
                </a:ext>
              </a:extLst>
            </p:cNvPr>
            <p:cNvSpPr txBox="1"/>
            <p:nvPr/>
          </p:nvSpPr>
          <p:spPr>
            <a:xfrm>
              <a:off x="7318011" y="1456480"/>
              <a:ext cx="7480211"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非功能需求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质量属性</a:t>
              </a:r>
            </a:p>
          </p:txBody>
        </p:sp>
        <p:sp>
          <p:nvSpPr>
            <p:cNvPr id="35" name="文本框 34">
              <a:extLst>
                <a:ext uri="{FF2B5EF4-FFF2-40B4-BE49-F238E27FC236}">
                  <a16:creationId xmlns:a16="http://schemas.microsoft.com/office/drawing/2014/main" id="{773544E7-D251-4A58-8996-5D26B83464D8}"/>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rPr>
                <a:t>Demand Analysis</a:t>
              </a:r>
            </a:p>
          </p:txBody>
        </p:sp>
      </p:grpSp>
      <p:grpSp>
        <p:nvGrpSpPr>
          <p:cNvPr id="36" name="组合 35">
            <a:extLst>
              <a:ext uri="{FF2B5EF4-FFF2-40B4-BE49-F238E27FC236}">
                <a16:creationId xmlns:a16="http://schemas.microsoft.com/office/drawing/2014/main" id="{8CD258CF-836E-4A6D-B65C-0FDEB598C236}"/>
              </a:ext>
            </a:extLst>
          </p:cNvPr>
          <p:cNvGrpSpPr>
            <a:grpSpLocks noChangeAspect="1"/>
          </p:cNvGrpSpPr>
          <p:nvPr/>
        </p:nvGrpSpPr>
        <p:grpSpPr>
          <a:xfrm>
            <a:off x="5983656" y="2896653"/>
            <a:ext cx="395999" cy="396000"/>
            <a:chOff x="3191434" y="2145028"/>
            <a:chExt cx="359165" cy="359165"/>
          </a:xfrm>
          <a:solidFill>
            <a:schemeClr val="accent2"/>
          </a:solidFill>
        </p:grpSpPr>
        <p:sp>
          <p:nvSpPr>
            <p:cNvPr id="37" name="AutoShape 123">
              <a:extLst>
                <a:ext uri="{FF2B5EF4-FFF2-40B4-BE49-F238E27FC236}">
                  <a16:creationId xmlns:a16="http://schemas.microsoft.com/office/drawing/2014/main" id="{5007B6E3-536C-4A4C-B71E-C3B2E781F59C}"/>
                </a:ext>
              </a:extLst>
            </p:cNvPr>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38" name="AutoShape 124">
              <a:extLst>
                <a:ext uri="{FF2B5EF4-FFF2-40B4-BE49-F238E27FC236}">
                  <a16:creationId xmlns:a16="http://schemas.microsoft.com/office/drawing/2014/main" id="{9A2851C7-3BF6-44F8-A0B3-24B9815DF6C6}"/>
                </a:ext>
              </a:extLst>
            </p:cNvPr>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39" name="AutoShape 125">
              <a:extLst>
                <a:ext uri="{FF2B5EF4-FFF2-40B4-BE49-F238E27FC236}">
                  <a16:creationId xmlns:a16="http://schemas.microsoft.com/office/drawing/2014/main" id="{FEA04CB8-B12C-4E29-8E72-EEF436B90585}"/>
                </a:ext>
              </a:extLst>
            </p:cNvPr>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sp>
        <p:nvSpPr>
          <p:cNvPr id="44" name="AutoShape 112">
            <a:extLst>
              <a:ext uri="{FF2B5EF4-FFF2-40B4-BE49-F238E27FC236}">
                <a16:creationId xmlns:a16="http://schemas.microsoft.com/office/drawing/2014/main" id="{4A193235-3064-4F65-A14C-6C793240E9AB}"/>
              </a:ext>
            </a:extLst>
          </p:cNvPr>
          <p:cNvSpPr/>
          <p:nvPr/>
        </p:nvSpPr>
        <p:spPr bwMode="auto">
          <a:xfrm>
            <a:off x="2905981" y="286551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1"/>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Tree>
    <p:extLst>
      <p:ext uri="{BB962C8B-B14F-4D97-AF65-F5344CB8AC3E}">
        <p14:creationId xmlns:p14="http://schemas.microsoft.com/office/powerpoint/2010/main" val="290422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F4657F05-0016-476B-BBDC-AD8419B135F6}"/>
              </a:ext>
            </a:extLst>
          </p:cNvPr>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48930F41-75C2-4BA3-ACDA-ABAF1155192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710C9878-BAA2-4599-8AEA-C905075195A4}"/>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a:extLst>
              <a:ext uri="{FF2B5EF4-FFF2-40B4-BE49-F238E27FC236}">
                <a16:creationId xmlns:a16="http://schemas.microsoft.com/office/drawing/2014/main" id="{8E283B52-0BDB-42FF-9410-3EADFF0C0028}"/>
              </a:ext>
            </a:extLst>
          </p:cNvPr>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8E901845-D95B-4441-B572-926B177F55A2}"/>
              </a:ext>
            </a:extLst>
          </p:cNvPr>
          <p:cNvSpPr txBox="1"/>
          <p:nvPr/>
        </p:nvSpPr>
        <p:spPr>
          <a:xfrm>
            <a:off x="4864100" y="3408144"/>
            <a:ext cx="2463800"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tx1">
                    <a:lumMod val="75000"/>
                    <a:lumOff val="25000"/>
                  </a:schemeClr>
                </a:solidFill>
              </a:rPr>
              <a:t>项目</a:t>
            </a:r>
            <a:endParaRPr lang="en-US" altLang="zh-CN" sz="4800" b="1" dirty="0">
              <a:solidFill>
                <a:schemeClr val="tx1">
                  <a:lumMod val="75000"/>
                  <a:lumOff val="25000"/>
                </a:schemeClr>
              </a:solidFill>
            </a:endParaRPr>
          </a:p>
          <a:p>
            <a:pPr algn="ctr"/>
            <a:r>
              <a:rPr lang="zh-CN" altLang="en-US" sz="4800" b="1" dirty="0">
                <a:solidFill>
                  <a:schemeClr val="tx1">
                    <a:lumMod val="75000"/>
                    <a:lumOff val="25000"/>
                  </a:schemeClr>
                </a:solidFill>
              </a:rPr>
              <a:t>介绍</a:t>
            </a:r>
          </a:p>
        </p:txBody>
      </p:sp>
      <p:sp>
        <p:nvSpPr>
          <p:cNvPr id="6" name="文本框 5">
            <a:extLst>
              <a:ext uri="{FF2B5EF4-FFF2-40B4-BE49-F238E27FC236}">
                <a16:creationId xmlns:a16="http://schemas.microsoft.com/office/drawing/2014/main" id="{7273E509-5CA4-440A-82C7-7C03CE28F288}"/>
              </a:ext>
            </a:extLst>
          </p:cNvPr>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01</a:t>
            </a:r>
            <a:endParaRPr lang="zh-CN" altLang="en-US" sz="9600" dirty="0">
              <a:solidFill>
                <a:schemeClr val="bg1"/>
              </a:solidFill>
              <a:latin typeface="Century Gothic" panose="020B0502020202020204" pitchFamily="34" charset="0"/>
            </a:endParaRPr>
          </a:p>
        </p:txBody>
      </p:sp>
      <p:sp>
        <p:nvSpPr>
          <p:cNvPr id="7" name="文本框 6">
            <a:extLst>
              <a:ext uri="{FF2B5EF4-FFF2-40B4-BE49-F238E27FC236}">
                <a16:creationId xmlns:a16="http://schemas.microsoft.com/office/drawing/2014/main" id="{6591608B-F8A2-41F6-96E8-C7CD236529C4}"/>
              </a:ext>
            </a:extLst>
          </p:cNvPr>
          <p:cNvSpPr txBox="1"/>
          <p:nvPr/>
        </p:nvSpPr>
        <p:spPr>
          <a:xfrm>
            <a:off x="3314700" y="5278784"/>
            <a:ext cx="5562600" cy="38042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dirty="0">
                <a:solidFill>
                  <a:schemeClr val="bg1">
                    <a:lumMod val="50000"/>
                  </a:schemeClr>
                </a:solidFill>
                <a:latin typeface="Century Gothic" panose="020B0502020202020204" pitchFamily="34" charset="0"/>
                <a:ea typeface="+mj-ea"/>
              </a:rPr>
              <a:t>Project Introduction</a:t>
            </a:r>
          </a:p>
        </p:txBody>
      </p:sp>
    </p:spTree>
    <p:extLst>
      <p:ext uri="{BB962C8B-B14F-4D97-AF65-F5344CB8AC3E}">
        <p14:creationId xmlns:p14="http://schemas.microsoft.com/office/powerpoint/2010/main" val="2334035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ṧḻiḑe"/>
          <p:cNvSpPr/>
          <p:nvPr/>
        </p:nvSpPr>
        <p:spPr>
          <a:xfrm>
            <a:off x="2470310"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îś1ïde"/>
          <p:cNvSpPr/>
          <p:nvPr/>
        </p:nvSpPr>
        <p:spPr>
          <a:xfrm>
            <a:off x="2720412"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iSļîḑê"/>
          <p:cNvSpPr/>
          <p:nvPr/>
        </p:nvSpPr>
        <p:spPr>
          <a:xfrm>
            <a:off x="2533829" y="2406670"/>
            <a:ext cx="1409735" cy="1409734"/>
          </a:xfrm>
          <a:prstGeom prst="arc">
            <a:avLst>
              <a:gd name="adj1" fmla="val 1912232"/>
              <a:gd name="adj2" fmla="val 16025866"/>
            </a:avLst>
          </a:prstGeom>
          <a:ln w="127000" cap="rnd">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63" name="îṩ1iḋè"/>
          <p:cNvSpPr/>
          <p:nvPr/>
        </p:nvSpPr>
        <p:spPr>
          <a:xfrm>
            <a:off x="3126860" y="2896653"/>
            <a:ext cx="239384" cy="412175"/>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414">
                <a:moveTo>
                  <a:pt x="200" y="270"/>
                </a:moveTo>
                <a:lnTo>
                  <a:pt x="200" y="217"/>
                </a:lnTo>
                <a:cubicBezTo>
                  <a:pt x="200" y="100"/>
                  <a:pt x="151" y="29"/>
                  <a:pt x="130" y="4"/>
                </a:cubicBezTo>
                <a:cubicBezTo>
                  <a:pt x="128" y="2"/>
                  <a:pt x="124" y="0"/>
                  <a:pt x="121" y="0"/>
                </a:cubicBezTo>
                <a:cubicBezTo>
                  <a:pt x="117" y="0"/>
                  <a:pt x="114" y="1"/>
                  <a:pt x="112" y="4"/>
                </a:cubicBezTo>
                <a:cubicBezTo>
                  <a:pt x="91" y="29"/>
                  <a:pt x="40" y="100"/>
                  <a:pt x="40" y="217"/>
                </a:cubicBezTo>
                <a:lnTo>
                  <a:pt x="40" y="270"/>
                </a:lnTo>
                <a:lnTo>
                  <a:pt x="30" y="276"/>
                </a:lnTo>
                <a:cubicBezTo>
                  <a:pt x="12" y="289"/>
                  <a:pt x="0" y="310"/>
                  <a:pt x="0" y="333"/>
                </a:cubicBezTo>
                <a:lnTo>
                  <a:pt x="0" y="395"/>
                </a:lnTo>
                <a:cubicBezTo>
                  <a:pt x="0" y="399"/>
                  <a:pt x="2" y="403"/>
                  <a:pt x="6" y="404"/>
                </a:cubicBezTo>
                <a:cubicBezTo>
                  <a:pt x="9" y="406"/>
                  <a:pt x="13" y="406"/>
                  <a:pt x="16" y="404"/>
                </a:cubicBezTo>
                <a:lnTo>
                  <a:pt x="48" y="383"/>
                </a:lnTo>
                <a:cubicBezTo>
                  <a:pt x="56" y="377"/>
                  <a:pt x="67" y="374"/>
                  <a:pt x="78" y="374"/>
                </a:cubicBezTo>
                <a:lnTo>
                  <a:pt x="101" y="374"/>
                </a:lnTo>
                <a:lnTo>
                  <a:pt x="101" y="404"/>
                </a:lnTo>
                <a:cubicBezTo>
                  <a:pt x="101" y="410"/>
                  <a:pt x="105" y="414"/>
                  <a:pt x="111" y="414"/>
                </a:cubicBezTo>
                <a:lnTo>
                  <a:pt x="129" y="414"/>
                </a:lnTo>
                <a:cubicBezTo>
                  <a:pt x="135" y="414"/>
                  <a:pt x="140" y="410"/>
                  <a:pt x="140" y="404"/>
                </a:cubicBezTo>
                <a:lnTo>
                  <a:pt x="140" y="374"/>
                </a:lnTo>
                <a:lnTo>
                  <a:pt x="163" y="374"/>
                </a:lnTo>
                <a:cubicBezTo>
                  <a:pt x="173" y="374"/>
                  <a:pt x="184" y="377"/>
                  <a:pt x="193" y="383"/>
                </a:cubicBezTo>
                <a:lnTo>
                  <a:pt x="224" y="404"/>
                </a:lnTo>
                <a:cubicBezTo>
                  <a:pt x="227" y="406"/>
                  <a:pt x="231" y="406"/>
                  <a:pt x="235" y="404"/>
                </a:cubicBezTo>
                <a:cubicBezTo>
                  <a:pt x="238" y="403"/>
                  <a:pt x="240" y="399"/>
                  <a:pt x="240" y="395"/>
                </a:cubicBezTo>
                <a:lnTo>
                  <a:pt x="240" y="333"/>
                </a:lnTo>
                <a:cubicBezTo>
                  <a:pt x="240" y="310"/>
                  <a:pt x="229" y="289"/>
                  <a:pt x="210" y="276"/>
                </a:cubicBezTo>
                <a:lnTo>
                  <a:pt x="200" y="270"/>
                </a:lnTo>
                <a:close/>
                <a:moveTo>
                  <a:pt x="120" y="187"/>
                </a:moveTo>
                <a:cubicBezTo>
                  <a:pt x="101" y="187"/>
                  <a:pt x="85" y="172"/>
                  <a:pt x="85" y="152"/>
                </a:cubicBezTo>
                <a:cubicBezTo>
                  <a:pt x="85" y="133"/>
                  <a:pt x="101" y="117"/>
                  <a:pt x="120" y="117"/>
                </a:cubicBezTo>
                <a:cubicBezTo>
                  <a:pt x="139" y="117"/>
                  <a:pt x="155" y="133"/>
                  <a:pt x="155" y="152"/>
                </a:cubicBezTo>
                <a:cubicBezTo>
                  <a:pt x="155" y="172"/>
                  <a:pt x="139" y="187"/>
                  <a:pt x="120" y="187"/>
                </a:cubicBezTo>
                <a:close/>
              </a:path>
            </a:pathLst>
          </a:cu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p>
        </p:txBody>
      </p:sp>
      <p:sp>
        <p:nvSpPr>
          <p:cNvPr id="7" name="ïs1îďé"/>
          <p:cNvSpPr/>
          <p:nvPr/>
        </p:nvSpPr>
        <p:spPr>
          <a:xfrm>
            <a:off x="5461028"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iṣḷiḓê"/>
          <p:cNvSpPr/>
          <p:nvPr/>
        </p:nvSpPr>
        <p:spPr>
          <a:xfrm>
            <a:off x="5711130"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îṣḻíḓe"/>
          <p:cNvSpPr/>
          <p:nvPr/>
        </p:nvSpPr>
        <p:spPr>
          <a:xfrm>
            <a:off x="5524547" y="2406670"/>
            <a:ext cx="1409735" cy="1409734"/>
          </a:xfrm>
          <a:prstGeom prst="arc">
            <a:avLst>
              <a:gd name="adj1" fmla="val 12630923"/>
              <a:gd name="adj2" fmla="val 16810298"/>
            </a:avLst>
          </a:prstGeom>
          <a:ln w="127000" cap="rnd">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0" name="î$ļíḓé"/>
          <p:cNvSpPr/>
          <p:nvPr/>
        </p:nvSpPr>
        <p:spPr>
          <a:xfrm>
            <a:off x="8337446"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ṣľiḍe"/>
          <p:cNvSpPr/>
          <p:nvPr/>
        </p:nvSpPr>
        <p:spPr>
          <a:xfrm>
            <a:off x="8587548"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íṡ1îďê"/>
          <p:cNvSpPr/>
          <p:nvPr/>
        </p:nvSpPr>
        <p:spPr>
          <a:xfrm>
            <a:off x="8400965" y="2406670"/>
            <a:ext cx="1409735" cy="1409734"/>
          </a:xfrm>
          <a:prstGeom prst="arc">
            <a:avLst>
              <a:gd name="adj1" fmla="val 7003494"/>
              <a:gd name="adj2" fmla="val 16549647"/>
            </a:avLst>
          </a:pr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68" name="组合 67"/>
          <p:cNvGrpSpPr/>
          <p:nvPr/>
        </p:nvGrpSpPr>
        <p:grpSpPr>
          <a:xfrm>
            <a:off x="8038940" y="4263079"/>
            <a:ext cx="2248059" cy="1639551"/>
            <a:chOff x="1867327" y="2349127"/>
            <a:chExt cx="2248059" cy="1639551"/>
          </a:xfrm>
        </p:grpSpPr>
        <p:sp>
          <p:nvSpPr>
            <p:cNvPr id="69" name="文本框 68"/>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吞吐量</a:t>
              </a:r>
            </a:p>
          </p:txBody>
        </p:sp>
        <p:sp>
          <p:nvSpPr>
            <p:cNvPr id="70" name="文本框 69"/>
            <p:cNvSpPr txBox="1"/>
            <p:nvPr/>
          </p:nvSpPr>
          <p:spPr>
            <a:xfrm>
              <a:off x="1867327" y="2687681"/>
              <a:ext cx="2248059" cy="130099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即系统在连续时间内完成事务的数量</a:t>
              </a:r>
              <a:endParaRPr lang="en-US" altLang="zh-CN" sz="1400" dirty="0">
                <a:solidFill>
                  <a:schemeClr val="tx1">
                    <a:lumMod val="65000"/>
                    <a:lumOff val="35000"/>
                  </a:schemeClr>
                </a:solidFill>
                <a:latin typeface="Century Gothic" panose="020B0502020202020204" pitchFamily="34" charset="0"/>
                <a:ea typeface="+mj-ea"/>
              </a:endParaRP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数据库每分钟可以处理的增删改查指令，包括学员报名、课程资料查询等</a:t>
              </a:r>
              <a:endParaRPr lang="en-US" altLang="zh-CN" sz="1400" dirty="0">
                <a:solidFill>
                  <a:schemeClr val="tx1">
                    <a:lumMod val="65000"/>
                    <a:lumOff val="35000"/>
                  </a:schemeClr>
                </a:solidFill>
                <a:latin typeface="Century Gothic" panose="020B0502020202020204" pitchFamily="34" charset="0"/>
                <a:ea typeface="+mj-ea"/>
              </a:endParaRPr>
            </a:p>
          </p:txBody>
        </p:sp>
      </p:grpSp>
      <p:grpSp>
        <p:nvGrpSpPr>
          <p:cNvPr id="71" name="组合 70"/>
          <p:cNvGrpSpPr/>
          <p:nvPr/>
        </p:nvGrpSpPr>
        <p:grpSpPr>
          <a:xfrm>
            <a:off x="5162523" y="4263079"/>
            <a:ext cx="2133782" cy="1639551"/>
            <a:chOff x="1867328" y="2349127"/>
            <a:chExt cx="2133782" cy="1639551"/>
          </a:xfrm>
        </p:grpSpPr>
        <p:sp>
          <p:nvSpPr>
            <p:cNvPr id="72" name="文本框 71"/>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容量</a:t>
              </a:r>
            </a:p>
          </p:txBody>
        </p:sp>
        <p:sp>
          <p:nvSpPr>
            <p:cNvPr id="73" name="文本框 72"/>
            <p:cNvSpPr txBox="1"/>
            <p:nvPr/>
          </p:nvSpPr>
          <p:spPr>
            <a:xfrm>
              <a:off x="1867328" y="2687681"/>
              <a:ext cx="2133782" cy="130099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即系统所存储的数据量</a:t>
              </a:r>
              <a:endParaRPr lang="en-US" altLang="zh-CN" sz="1400" dirty="0">
                <a:solidFill>
                  <a:schemeClr val="tx1">
                    <a:lumMod val="65000"/>
                    <a:lumOff val="35000"/>
                  </a:schemeClr>
                </a:solidFill>
                <a:latin typeface="Century Gothic" panose="020B0502020202020204" pitchFamily="34" charset="0"/>
                <a:ea typeface="+mj-ea"/>
              </a:endParaRP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课程信息记录</a:t>
              </a:r>
              <a:endParaRPr lang="en-US" altLang="zh-CN" sz="1400" dirty="0">
                <a:solidFill>
                  <a:schemeClr val="tx1">
                    <a:lumMod val="65000"/>
                    <a:lumOff val="35000"/>
                  </a:schemeClr>
                </a:solidFill>
                <a:latin typeface="Century Gothic" panose="020B0502020202020204" pitchFamily="34" charset="0"/>
                <a:ea typeface="+mj-ea"/>
              </a:endParaRP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课程资料记录</a:t>
              </a:r>
              <a:endParaRPr lang="en-US" altLang="zh-CN" sz="1400" dirty="0">
                <a:solidFill>
                  <a:schemeClr val="tx1">
                    <a:lumMod val="65000"/>
                    <a:lumOff val="35000"/>
                  </a:schemeClr>
                </a:solidFill>
                <a:latin typeface="Century Gothic" panose="020B0502020202020204" pitchFamily="34" charset="0"/>
                <a:ea typeface="+mj-ea"/>
              </a:endParaRP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校友资料库</a:t>
              </a:r>
              <a:endParaRPr lang="en-US" altLang="zh-CN" sz="1400" dirty="0">
                <a:solidFill>
                  <a:schemeClr val="tx1">
                    <a:lumMod val="65000"/>
                    <a:lumOff val="35000"/>
                  </a:schemeClr>
                </a:solidFill>
                <a:latin typeface="Century Gothic" panose="020B0502020202020204" pitchFamily="34" charset="0"/>
                <a:ea typeface="+mj-ea"/>
              </a:endParaRP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校友活动记录</a:t>
              </a:r>
              <a:endParaRPr lang="en-US" altLang="zh-CN" sz="1400" dirty="0">
                <a:solidFill>
                  <a:schemeClr val="tx1">
                    <a:lumMod val="65000"/>
                    <a:lumOff val="35000"/>
                  </a:schemeClr>
                </a:solidFill>
                <a:latin typeface="Century Gothic" panose="020B0502020202020204" pitchFamily="34" charset="0"/>
                <a:ea typeface="+mj-ea"/>
              </a:endParaRPr>
            </a:p>
          </p:txBody>
        </p:sp>
      </p:grpSp>
      <p:grpSp>
        <p:nvGrpSpPr>
          <p:cNvPr id="74" name="组合 73"/>
          <p:cNvGrpSpPr/>
          <p:nvPr/>
        </p:nvGrpSpPr>
        <p:grpSpPr>
          <a:xfrm>
            <a:off x="2179661" y="4263079"/>
            <a:ext cx="2133782" cy="1639551"/>
            <a:chOff x="1867328" y="2349127"/>
            <a:chExt cx="2133782" cy="1639551"/>
          </a:xfrm>
        </p:grpSpPr>
        <p:sp>
          <p:nvSpPr>
            <p:cNvPr id="75" name="文本框 74"/>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速度</a:t>
              </a:r>
            </a:p>
          </p:txBody>
        </p:sp>
        <p:sp>
          <p:nvSpPr>
            <p:cNvPr id="76" name="文本框 75"/>
            <p:cNvSpPr txBox="1"/>
            <p:nvPr/>
          </p:nvSpPr>
          <p:spPr>
            <a:xfrm>
              <a:off x="1867328" y="2687681"/>
              <a:ext cx="2133782" cy="130099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即系统的响应时间</a:t>
              </a:r>
              <a:r>
                <a:rPr lang="en-US" altLang="zh-CN" sz="1400" dirty="0">
                  <a:solidFill>
                    <a:schemeClr val="tx1">
                      <a:lumMod val="65000"/>
                      <a:lumOff val="35000"/>
                    </a:schemeClr>
                  </a:solidFill>
                  <a:latin typeface="Century Gothic" panose="020B0502020202020204" pitchFamily="34" charset="0"/>
                  <a:ea typeface="+mj-ea"/>
                </a:rPr>
                <a:t>,</a:t>
              </a:r>
              <a:r>
                <a:rPr lang="zh-CN" altLang="en-US" sz="1400" dirty="0">
                  <a:solidFill>
                    <a:schemeClr val="tx1">
                      <a:lumMod val="65000"/>
                      <a:lumOff val="35000"/>
                    </a:schemeClr>
                  </a:solidFill>
                  <a:latin typeface="Century Gothic" panose="020B0502020202020204" pitchFamily="34" charset="0"/>
                  <a:ea typeface="+mj-ea"/>
                </a:rPr>
                <a:t>包括：</a:t>
              </a:r>
              <a:endParaRPr lang="en-US" altLang="zh-CN" sz="1400" dirty="0">
                <a:solidFill>
                  <a:schemeClr val="tx1">
                    <a:lumMod val="65000"/>
                    <a:lumOff val="35000"/>
                  </a:schemeClr>
                </a:solidFill>
                <a:latin typeface="Century Gothic" panose="020B0502020202020204" pitchFamily="34" charset="0"/>
                <a:ea typeface="+mj-ea"/>
              </a:endParaRP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用户登录</a:t>
              </a:r>
              <a:endParaRPr lang="en-US" altLang="zh-CN" sz="1400" dirty="0">
                <a:solidFill>
                  <a:schemeClr val="tx1">
                    <a:lumMod val="65000"/>
                    <a:lumOff val="35000"/>
                  </a:schemeClr>
                </a:solidFill>
                <a:latin typeface="Century Gothic" panose="020B0502020202020204" pitchFamily="34" charset="0"/>
                <a:ea typeface="+mj-ea"/>
              </a:endParaRP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查看、编辑课程信息</a:t>
              </a:r>
              <a:endParaRPr lang="en-US" altLang="zh-CN" sz="1400" dirty="0">
                <a:solidFill>
                  <a:schemeClr val="tx1">
                    <a:lumMod val="65000"/>
                    <a:lumOff val="35000"/>
                  </a:schemeClr>
                </a:solidFill>
                <a:latin typeface="Century Gothic" panose="020B0502020202020204" pitchFamily="34" charset="0"/>
                <a:ea typeface="+mj-ea"/>
              </a:endParaRP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查看、编辑校友信息</a:t>
              </a:r>
              <a:endParaRPr lang="en-US" altLang="zh-CN" sz="1400" dirty="0">
                <a:solidFill>
                  <a:schemeClr val="tx1">
                    <a:lumMod val="65000"/>
                    <a:lumOff val="35000"/>
                  </a:schemeClr>
                </a:solidFill>
                <a:latin typeface="Century Gothic" panose="020B0502020202020204" pitchFamily="34" charset="0"/>
                <a:ea typeface="+mj-ea"/>
              </a:endParaRPr>
            </a:p>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查看、编辑校友活动</a:t>
              </a:r>
              <a:endParaRPr lang="en-US" altLang="zh-CN" sz="1400" dirty="0">
                <a:solidFill>
                  <a:schemeClr val="tx1">
                    <a:lumMod val="65000"/>
                    <a:lumOff val="35000"/>
                  </a:schemeClr>
                </a:solidFill>
                <a:latin typeface="Century Gothic" panose="020B0502020202020204" pitchFamily="34" charset="0"/>
                <a:ea typeface="+mj-ea"/>
              </a:endParaRPr>
            </a:p>
          </p:txBody>
        </p:sp>
      </p:grpSp>
      <p:sp>
        <p:nvSpPr>
          <p:cNvPr id="30" name="任意多边形: 形状 29">
            <a:extLst>
              <a:ext uri="{FF2B5EF4-FFF2-40B4-BE49-F238E27FC236}">
                <a16:creationId xmlns:a16="http://schemas.microsoft.com/office/drawing/2014/main" id="{183CBA27-B5E2-49DD-9EEA-2EDBD66D1781}"/>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任意多边形: 形状 30">
            <a:extLst>
              <a:ext uri="{FF2B5EF4-FFF2-40B4-BE49-F238E27FC236}">
                <a16:creationId xmlns:a16="http://schemas.microsoft.com/office/drawing/2014/main" id="{A6BA3C63-5D4C-4561-83DF-E61D8FB5BF4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2" name="文本框 31">
            <a:extLst>
              <a:ext uri="{FF2B5EF4-FFF2-40B4-BE49-F238E27FC236}">
                <a16:creationId xmlns:a16="http://schemas.microsoft.com/office/drawing/2014/main" id="{2111D5E7-CC52-4AC0-90BC-6E7A85C501C4}"/>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3" name="组合 32">
            <a:extLst>
              <a:ext uri="{FF2B5EF4-FFF2-40B4-BE49-F238E27FC236}">
                <a16:creationId xmlns:a16="http://schemas.microsoft.com/office/drawing/2014/main" id="{89057EEF-BE97-4C50-8085-8DAF6DA26FF3}"/>
              </a:ext>
            </a:extLst>
          </p:cNvPr>
          <p:cNvGrpSpPr/>
          <p:nvPr/>
        </p:nvGrpSpPr>
        <p:grpSpPr>
          <a:xfrm>
            <a:off x="1473289" y="371367"/>
            <a:ext cx="7480211" cy="812016"/>
            <a:chOff x="7318011" y="1456480"/>
            <a:chExt cx="7480211" cy="812016"/>
          </a:xfrm>
        </p:grpSpPr>
        <p:sp>
          <p:nvSpPr>
            <p:cNvPr id="34" name="文本框 33">
              <a:extLst>
                <a:ext uri="{FF2B5EF4-FFF2-40B4-BE49-F238E27FC236}">
                  <a16:creationId xmlns:a16="http://schemas.microsoft.com/office/drawing/2014/main" id="{EAA68A7A-82B7-441B-9DE8-EFC94FB005ED}"/>
                </a:ext>
              </a:extLst>
            </p:cNvPr>
            <p:cNvSpPr txBox="1"/>
            <p:nvPr/>
          </p:nvSpPr>
          <p:spPr>
            <a:xfrm>
              <a:off x="7318011" y="1456480"/>
              <a:ext cx="7480211"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非功能需求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性能属性</a:t>
              </a:r>
            </a:p>
          </p:txBody>
        </p:sp>
        <p:sp>
          <p:nvSpPr>
            <p:cNvPr id="35" name="文本框 34">
              <a:extLst>
                <a:ext uri="{FF2B5EF4-FFF2-40B4-BE49-F238E27FC236}">
                  <a16:creationId xmlns:a16="http://schemas.microsoft.com/office/drawing/2014/main" id="{773544E7-D251-4A58-8996-5D26B83464D8}"/>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rPr>
                <a:t>Demand Analysis</a:t>
              </a:r>
            </a:p>
          </p:txBody>
        </p:sp>
      </p:grpSp>
      <p:grpSp>
        <p:nvGrpSpPr>
          <p:cNvPr id="43" name="组合 42">
            <a:extLst>
              <a:ext uri="{FF2B5EF4-FFF2-40B4-BE49-F238E27FC236}">
                <a16:creationId xmlns:a16="http://schemas.microsoft.com/office/drawing/2014/main" id="{50A0E1FB-F159-4C70-A716-43D425D417C2}"/>
              </a:ext>
            </a:extLst>
          </p:cNvPr>
          <p:cNvGrpSpPr/>
          <p:nvPr/>
        </p:nvGrpSpPr>
        <p:grpSpPr>
          <a:xfrm>
            <a:off x="6072240" y="2931954"/>
            <a:ext cx="314346" cy="359165"/>
            <a:chOff x="6853689" y="2141343"/>
            <a:chExt cx="314346" cy="359165"/>
          </a:xfrm>
          <a:solidFill>
            <a:schemeClr val="accent1"/>
          </a:solidFill>
        </p:grpSpPr>
        <p:sp>
          <p:nvSpPr>
            <p:cNvPr id="44" name="AutoShape 48">
              <a:extLst>
                <a:ext uri="{FF2B5EF4-FFF2-40B4-BE49-F238E27FC236}">
                  <a16:creationId xmlns:a16="http://schemas.microsoft.com/office/drawing/2014/main" id="{E68DEB75-9C19-4A42-9265-5C7271A98E39}"/>
                </a:ext>
              </a:extLst>
            </p:cNvPr>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45" name="AutoShape 49">
              <a:extLst>
                <a:ext uri="{FF2B5EF4-FFF2-40B4-BE49-F238E27FC236}">
                  <a16:creationId xmlns:a16="http://schemas.microsoft.com/office/drawing/2014/main" id="{A77C1C42-412C-455A-B570-B1A908E4AD11}"/>
                </a:ext>
              </a:extLst>
            </p:cNvPr>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46" name="AutoShape 50">
              <a:extLst>
                <a:ext uri="{FF2B5EF4-FFF2-40B4-BE49-F238E27FC236}">
                  <a16:creationId xmlns:a16="http://schemas.microsoft.com/office/drawing/2014/main" id="{AF5C3D92-F02B-4E4E-A9BC-9CC5A0721503}"/>
                </a:ext>
              </a:extLst>
            </p:cNvPr>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47" name="AutoShape 51">
              <a:extLst>
                <a:ext uri="{FF2B5EF4-FFF2-40B4-BE49-F238E27FC236}">
                  <a16:creationId xmlns:a16="http://schemas.microsoft.com/office/drawing/2014/main" id="{037FCA00-7E85-484C-A215-09968AE3E71D}"/>
                </a:ext>
              </a:extLst>
            </p:cNvPr>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sp>
        <p:nvSpPr>
          <p:cNvPr id="48" name="椭圆 61">
            <a:extLst>
              <a:ext uri="{FF2B5EF4-FFF2-40B4-BE49-F238E27FC236}">
                <a16:creationId xmlns:a16="http://schemas.microsoft.com/office/drawing/2014/main" id="{ED4F8C87-7D8E-441A-B8A4-231221049D00}"/>
              </a:ext>
            </a:extLst>
          </p:cNvPr>
          <p:cNvSpPr>
            <a:spLocks noChangeAspect="1"/>
          </p:cNvSpPr>
          <p:nvPr/>
        </p:nvSpPr>
        <p:spPr>
          <a:xfrm>
            <a:off x="8943831" y="2926819"/>
            <a:ext cx="324000" cy="324000"/>
          </a:xfrm>
          <a:custGeom>
            <a:avLst/>
            <a:gdLst>
              <a:gd name="connsiteX0" fmla="*/ 73141 w 606368"/>
              <a:gd name="connsiteY0" fmla="*/ 459099 h 605099"/>
              <a:gd name="connsiteX1" fmla="*/ 146282 w 606368"/>
              <a:gd name="connsiteY1" fmla="*/ 532099 h 605099"/>
              <a:gd name="connsiteX2" fmla="*/ 73141 w 606368"/>
              <a:gd name="connsiteY2" fmla="*/ 605099 h 605099"/>
              <a:gd name="connsiteX3" fmla="*/ 0 w 606368"/>
              <a:gd name="connsiteY3" fmla="*/ 532099 h 605099"/>
              <a:gd name="connsiteX4" fmla="*/ 73141 w 606368"/>
              <a:gd name="connsiteY4" fmla="*/ 459099 h 605099"/>
              <a:gd name="connsiteX5" fmla="*/ 90350 w 606368"/>
              <a:gd name="connsiteY5" fmla="*/ 311335 h 605099"/>
              <a:gd name="connsiteX6" fmla="*/ 286566 w 606368"/>
              <a:gd name="connsiteY6" fmla="*/ 507355 h 605099"/>
              <a:gd name="connsiteX7" fmla="*/ 245213 w 606368"/>
              <a:gd name="connsiteY7" fmla="*/ 548647 h 605099"/>
              <a:gd name="connsiteX8" fmla="*/ 203860 w 606368"/>
              <a:gd name="connsiteY8" fmla="*/ 507355 h 605099"/>
              <a:gd name="connsiteX9" fmla="*/ 90350 w 606368"/>
              <a:gd name="connsiteY9" fmla="*/ 393919 h 605099"/>
              <a:gd name="connsiteX10" fmla="*/ 48902 w 606368"/>
              <a:gd name="connsiteY10" fmla="*/ 352627 h 605099"/>
              <a:gd name="connsiteX11" fmla="*/ 90350 w 606368"/>
              <a:gd name="connsiteY11" fmla="*/ 311335 h 605099"/>
              <a:gd name="connsiteX12" fmla="*/ 112838 w 606368"/>
              <a:gd name="connsiteY12" fmla="*/ 158772 h 605099"/>
              <a:gd name="connsiteX13" fmla="*/ 439340 w 606368"/>
              <a:gd name="connsiteY13" fmla="*/ 484848 h 605099"/>
              <a:gd name="connsiteX14" fmla="*/ 397986 w 606368"/>
              <a:gd name="connsiteY14" fmla="*/ 526136 h 605099"/>
              <a:gd name="connsiteX15" fmla="*/ 356631 w 606368"/>
              <a:gd name="connsiteY15" fmla="*/ 484848 h 605099"/>
              <a:gd name="connsiteX16" fmla="*/ 112838 w 606368"/>
              <a:gd name="connsiteY16" fmla="*/ 241443 h 605099"/>
              <a:gd name="connsiteX17" fmla="*/ 71483 w 606368"/>
              <a:gd name="connsiteY17" fmla="*/ 200060 h 605099"/>
              <a:gd name="connsiteX18" fmla="*/ 112838 w 606368"/>
              <a:gd name="connsiteY18" fmla="*/ 158772 h 605099"/>
              <a:gd name="connsiteX19" fmla="*/ 121024 w 606368"/>
              <a:gd name="connsiteY19" fmla="*/ 0 h 605099"/>
              <a:gd name="connsiteX20" fmla="*/ 606368 w 606368"/>
              <a:gd name="connsiteY20" fmla="*/ 484702 h 605099"/>
              <a:gd name="connsiteX21" fmla="*/ 565012 w 606368"/>
              <a:gd name="connsiteY21" fmla="*/ 525995 h 605099"/>
              <a:gd name="connsiteX22" fmla="*/ 523656 w 606368"/>
              <a:gd name="connsiteY22" fmla="*/ 484702 h 605099"/>
              <a:gd name="connsiteX23" fmla="*/ 121024 w 606368"/>
              <a:gd name="connsiteY23" fmla="*/ 82586 h 605099"/>
              <a:gd name="connsiteX24" fmla="*/ 79668 w 606368"/>
              <a:gd name="connsiteY24" fmla="*/ 41293 h 605099"/>
              <a:gd name="connsiteX25" fmla="*/ 121024 w 606368"/>
              <a:gd name="connsiteY25"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368" h="605099">
                <a:moveTo>
                  <a:pt x="73141" y="459099"/>
                </a:moveTo>
                <a:cubicBezTo>
                  <a:pt x="113536" y="459099"/>
                  <a:pt x="146282" y="491782"/>
                  <a:pt x="146282" y="532099"/>
                </a:cubicBezTo>
                <a:cubicBezTo>
                  <a:pt x="146282" y="572416"/>
                  <a:pt x="113536" y="605099"/>
                  <a:pt x="73141" y="605099"/>
                </a:cubicBezTo>
                <a:cubicBezTo>
                  <a:pt x="32746" y="605099"/>
                  <a:pt x="0" y="572416"/>
                  <a:pt x="0" y="532099"/>
                </a:cubicBezTo>
                <a:cubicBezTo>
                  <a:pt x="0" y="491782"/>
                  <a:pt x="32746" y="459099"/>
                  <a:pt x="73141" y="459099"/>
                </a:cubicBezTo>
                <a:close/>
                <a:moveTo>
                  <a:pt x="90350" y="311335"/>
                </a:moveTo>
                <a:cubicBezTo>
                  <a:pt x="198584" y="311335"/>
                  <a:pt x="286566" y="399280"/>
                  <a:pt x="286566" y="507355"/>
                </a:cubicBezTo>
                <a:cubicBezTo>
                  <a:pt x="286566" y="530118"/>
                  <a:pt x="268103" y="548647"/>
                  <a:pt x="245213" y="548647"/>
                </a:cubicBezTo>
                <a:cubicBezTo>
                  <a:pt x="222417" y="548647"/>
                  <a:pt x="203860" y="530118"/>
                  <a:pt x="203860" y="507355"/>
                </a:cubicBezTo>
                <a:cubicBezTo>
                  <a:pt x="203860" y="444805"/>
                  <a:pt x="152898" y="393919"/>
                  <a:pt x="90350" y="393919"/>
                </a:cubicBezTo>
                <a:cubicBezTo>
                  <a:pt x="67459" y="393919"/>
                  <a:pt x="48902" y="375483"/>
                  <a:pt x="48902" y="352627"/>
                </a:cubicBezTo>
                <a:cubicBezTo>
                  <a:pt x="48902" y="329770"/>
                  <a:pt x="67459" y="311335"/>
                  <a:pt x="90350" y="311335"/>
                </a:cubicBezTo>
                <a:close/>
                <a:moveTo>
                  <a:pt x="112838" y="158772"/>
                </a:moveTo>
                <a:cubicBezTo>
                  <a:pt x="292857" y="158772"/>
                  <a:pt x="439340" y="305021"/>
                  <a:pt x="439340" y="484848"/>
                </a:cubicBezTo>
                <a:cubicBezTo>
                  <a:pt x="439340" y="507608"/>
                  <a:pt x="420783" y="526136"/>
                  <a:pt x="397986" y="526136"/>
                </a:cubicBezTo>
                <a:cubicBezTo>
                  <a:pt x="375095" y="526136"/>
                  <a:pt x="356631" y="507608"/>
                  <a:pt x="356631" y="484848"/>
                </a:cubicBezTo>
                <a:cubicBezTo>
                  <a:pt x="356631" y="350636"/>
                  <a:pt x="247263" y="241443"/>
                  <a:pt x="112838" y="241443"/>
                </a:cubicBezTo>
                <a:cubicBezTo>
                  <a:pt x="89947" y="241443"/>
                  <a:pt x="71483" y="222915"/>
                  <a:pt x="71483" y="200060"/>
                </a:cubicBezTo>
                <a:cubicBezTo>
                  <a:pt x="71483" y="177300"/>
                  <a:pt x="89947" y="158772"/>
                  <a:pt x="112838" y="158772"/>
                </a:cubicBezTo>
                <a:close/>
                <a:moveTo>
                  <a:pt x="121024" y="0"/>
                </a:moveTo>
                <a:cubicBezTo>
                  <a:pt x="388661" y="0"/>
                  <a:pt x="606368" y="217377"/>
                  <a:pt x="606368" y="484702"/>
                </a:cubicBezTo>
                <a:cubicBezTo>
                  <a:pt x="606368" y="507465"/>
                  <a:pt x="587904" y="525995"/>
                  <a:pt x="565012" y="525995"/>
                </a:cubicBezTo>
                <a:cubicBezTo>
                  <a:pt x="542120" y="525995"/>
                  <a:pt x="523656" y="507465"/>
                  <a:pt x="523656" y="484702"/>
                </a:cubicBezTo>
                <a:cubicBezTo>
                  <a:pt x="523656" y="262997"/>
                  <a:pt x="342971" y="82586"/>
                  <a:pt x="121024" y="82586"/>
                </a:cubicBezTo>
                <a:cubicBezTo>
                  <a:pt x="98227" y="82586"/>
                  <a:pt x="79668" y="64150"/>
                  <a:pt x="79668" y="41293"/>
                </a:cubicBezTo>
                <a:cubicBezTo>
                  <a:pt x="79668" y="18530"/>
                  <a:pt x="98227" y="0"/>
                  <a:pt x="1210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960892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ṧḻiḑe"/>
          <p:cNvSpPr/>
          <p:nvPr/>
        </p:nvSpPr>
        <p:spPr>
          <a:xfrm>
            <a:off x="2460785"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îś1ïde"/>
          <p:cNvSpPr/>
          <p:nvPr/>
        </p:nvSpPr>
        <p:spPr>
          <a:xfrm>
            <a:off x="2710887"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iSļîḑê"/>
          <p:cNvSpPr/>
          <p:nvPr/>
        </p:nvSpPr>
        <p:spPr>
          <a:xfrm>
            <a:off x="2524304" y="2406670"/>
            <a:ext cx="1409735" cy="1409734"/>
          </a:xfrm>
          <a:prstGeom prst="arc">
            <a:avLst>
              <a:gd name="adj1" fmla="val 1912232"/>
              <a:gd name="adj2" fmla="val 16025866"/>
            </a:avLst>
          </a:prstGeom>
          <a:ln w="127000" cap="rnd">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7" name="ïs1îďé"/>
          <p:cNvSpPr/>
          <p:nvPr/>
        </p:nvSpPr>
        <p:spPr>
          <a:xfrm>
            <a:off x="5394353"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iṣḷiḓê"/>
          <p:cNvSpPr/>
          <p:nvPr/>
        </p:nvSpPr>
        <p:spPr>
          <a:xfrm>
            <a:off x="5644455"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îṣḻíḓe"/>
          <p:cNvSpPr/>
          <p:nvPr/>
        </p:nvSpPr>
        <p:spPr>
          <a:xfrm>
            <a:off x="5457872" y="2406670"/>
            <a:ext cx="1409735" cy="1409734"/>
          </a:xfrm>
          <a:prstGeom prst="arc">
            <a:avLst>
              <a:gd name="adj1" fmla="val 12630923"/>
              <a:gd name="adj2" fmla="val 16810298"/>
            </a:avLst>
          </a:prstGeom>
          <a:ln w="127000" cap="rnd">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0" name="î$ļíḓé"/>
          <p:cNvSpPr/>
          <p:nvPr/>
        </p:nvSpPr>
        <p:spPr>
          <a:xfrm>
            <a:off x="8289821" y="2343151"/>
            <a:ext cx="1536775" cy="1536774"/>
          </a:xfrm>
          <a:prstGeom prst="ellipse">
            <a:avLst/>
          </a:prstGeom>
          <a:solidFill>
            <a:schemeClr val="bg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ṣľiḍe"/>
          <p:cNvSpPr/>
          <p:nvPr/>
        </p:nvSpPr>
        <p:spPr>
          <a:xfrm>
            <a:off x="8539923" y="2593253"/>
            <a:ext cx="1036570" cy="1036569"/>
          </a:xfrm>
          <a:prstGeom prst="ellipse">
            <a:avLst/>
          </a:prstGeom>
          <a:solidFill>
            <a:schemeClr val="bg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íṡ1îďê"/>
          <p:cNvSpPr/>
          <p:nvPr/>
        </p:nvSpPr>
        <p:spPr>
          <a:xfrm>
            <a:off x="8353340" y="2406670"/>
            <a:ext cx="1409735" cy="1409734"/>
          </a:xfrm>
          <a:prstGeom prst="arc">
            <a:avLst>
              <a:gd name="adj1" fmla="val 7003494"/>
              <a:gd name="adj2" fmla="val 16549647"/>
            </a:avLst>
          </a:pr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68" name="组合 67"/>
          <p:cNvGrpSpPr/>
          <p:nvPr/>
        </p:nvGrpSpPr>
        <p:grpSpPr>
          <a:xfrm>
            <a:off x="7991316" y="4263079"/>
            <a:ext cx="2133781" cy="1083786"/>
            <a:chOff x="1867328" y="2349127"/>
            <a:chExt cx="2133781" cy="1083786"/>
          </a:xfrm>
        </p:grpSpPr>
        <p:sp>
          <p:nvSpPr>
            <p:cNvPr id="69" name="文本框 68"/>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日志管理</a:t>
              </a:r>
            </a:p>
          </p:txBody>
        </p:sp>
        <p:sp>
          <p:nvSpPr>
            <p:cNvPr id="70" name="文本框 69"/>
            <p:cNvSpPr txBox="1"/>
            <p:nvPr/>
          </p:nvSpPr>
          <p:spPr>
            <a:xfrm>
              <a:off x="1992717" y="2868656"/>
              <a:ext cx="1905159" cy="56425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记录校友资料编辑修改历史</a:t>
              </a:r>
              <a:endParaRPr lang="en-US" altLang="zh-CN" sz="1400" dirty="0">
                <a:solidFill>
                  <a:schemeClr val="tx1">
                    <a:lumMod val="65000"/>
                    <a:lumOff val="35000"/>
                  </a:schemeClr>
                </a:solidFill>
                <a:latin typeface="Century Gothic" panose="020B0502020202020204" pitchFamily="34" charset="0"/>
                <a:ea typeface="+mj-ea"/>
              </a:endParaRPr>
            </a:p>
          </p:txBody>
        </p:sp>
      </p:grpSp>
      <p:grpSp>
        <p:nvGrpSpPr>
          <p:cNvPr id="71" name="组合 70"/>
          <p:cNvGrpSpPr/>
          <p:nvPr/>
        </p:nvGrpSpPr>
        <p:grpSpPr>
          <a:xfrm>
            <a:off x="5095848" y="4263079"/>
            <a:ext cx="2133782" cy="838206"/>
            <a:chOff x="1867328" y="2349127"/>
            <a:chExt cx="2133782" cy="838206"/>
          </a:xfrm>
        </p:grpSpPr>
        <p:sp>
          <p:nvSpPr>
            <p:cNvPr id="72" name="文本框 71"/>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权限管理</a:t>
              </a:r>
            </a:p>
          </p:txBody>
        </p:sp>
        <p:sp>
          <p:nvSpPr>
            <p:cNvPr id="73" name="文本框 72"/>
            <p:cNvSpPr txBox="1"/>
            <p:nvPr/>
          </p:nvSpPr>
          <p:spPr>
            <a:xfrm>
              <a:off x="1867328" y="2868656"/>
              <a:ext cx="2133782" cy="31867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65000"/>
                      <a:lumOff val="35000"/>
                    </a:schemeClr>
                  </a:solidFill>
                  <a:latin typeface="Century Gothic" panose="020B0502020202020204" pitchFamily="34" charset="0"/>
                  <a:ea typeface="+mj-ea"/>
                </a:rPr>
                <a:t>由超级管理员分配权限</a:t>
              </a:r>
              <a:endParaRPr lang="en-US" altLang="zh-CN" sz="1400" dirty="0">
                <a:solidFill>
                  <a:schemeClr val="tx1">
                    <a:lumMod val="65000"/>
                    <a:lumOff val="35000"/>
                  </a:schemeClr>
                </a:solidFill>
                <a:latin typeface="Century Gothic" panose="020B0502020202020204" pitchFamily="34" charset="0"/>
                <a:ea typeface="+mj-ea"/>
              </a:endParaRPr>
            </a:p>
          </p:txBody>
        </p:sp>
      </p:grpSp>
      <p:grpSp>
        <p:nvGrpSpPr>
          <p:cNvPr id="74" name="组合 73"/>
          <p:cNvGrpSpPr/>
          <p:nvPr/>
        </p:nvGrpSpPr>
        <p:grpSpPr>
          <a:xfrm>
            <a:off x="2170136" y="4263079"/>
            <a:ext cx="2133782" cy="1102836"/>
            <a:chOff x="1867328" y="2349127"/>
            <a:chExt cx="2133782" cy="1102836"/>
          </a:xfrm>
        </p:grpSpPr>
        <p:sp>
          <p:nvSpPr>
            <p:cNvPr id="75" name="文本框 74"/>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账号</a:t>
              </a:r>
            </a:p>
          </p:txBody>
        </p:sp>
        <p:sp>
          <p:nvSpPr>
            <p:cNvPr id="76" name="文本框 75"/>
            <p:cNvSpPr txBox="1"/>
            <p:nvPr/>
          </p:nvSpPr>
          <p:spPr>
            <a:xfrm>
              <a:off x="1867328" y="2887706"/>
              <a:ext cx="2133782" cy="56425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dirty="0">
                  <a:solidFill>
                    <a:schemeClr val="tx1">
                      <a:lumMod val="65000"/>
                      <a:lumOff val="35000"/>
                    </a:schemeClr>
                  </a:solidFill>
                  <a:latin typeface="Century Gothic" panose="020B0502020202020204" pitchFamily="34" charset="0"/>
                </a:rPr>
                <a:t>用户密码实现</a:t>
              </a:r>
              <a:r>
                <a:rPr lang="en-US" altLang="zh-CN" sz="1400" dirty="0">
                  <a:solidFill>
                    <a:schemeClr val="tx1">
                      <a:lumMod val="65000"/>
                      <a:lumOff val="35000"/>
                    </a:schemeClr>
                  </a:solidFill>
                  <a:latin typeface="Century Gothic" panose="020B0502020202020204" pitchFamily="34" charset="0"/>
                </a:rPr>
                <a:t>MD5</a:t>
              </a:r>
              <a:r>
                <a:rPr lang="zh-CN" altLang="en-US" sz="1400" dirty="0">
                  <a:solidFill>
                    <a:schemeClr val="tx1">
                      <a:lumMod val="65000"/>
                      <a:lumOff val="35000"/>
                    </a:schemeClr>
                  </a:solidFill>
                  <a:latin typeface="Century Gothic" panose="020B0502020202020204" pitchFamily="34" charset="0"/>
                </a:rPr>
                <a:t>加盐加密</a:t>
              </a:r>
              <a:endParaRPr lang="en-US" altLang="zh-CN" sz="1400" dirty="0">
                <a:solidFill>
                  <a:schemeClr val="tx1">
                    <a:lumMod val="65000"/>
                    <a:lumOff val="35000"/>
                  </a:schemeClr>
                </a:solidFill>
                <a:latin typeface="Century Gothic" panose="020B0502020202020204" pitchFamily="34" charset="0"/>
              </a:endParaRPr>
            </a:p>
          </p:txBody>
        </p:sp>
      </p:grpSp>
      <p:sp>
        <p:nvSpPr>
          <p:cNvPr id="30" name="任意多边形: 形状 29">
            <a:extLst>
              <a:ext uri="{FF2B5EF4-FFF2-40B4-BE49-F238E27FC236}">
                <a16:creationId xmlns:a16="http://schemas.microsoft.com/office/drawing/2014/main" id="{183CBA27-B5E2-49DD-9EEA-2EDBD66D1781}"/>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任意多边形: 形状 30">
            <a:extLst>
              <a:ext uri="{FF2B5EF4-FFF2-40B4-BE49-F238E27FC236}">
                <a16:creationId xmlns:a16="http://schemas.microsoft.com/office/drawing/2014/main" id="{A6BA3C63-5D4C-4561-83DF-E61D8FB5BF4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2" name="文本框 31">
            <a:extLst>
              <a:ext uri="{FF2B5EF4-FFF2-40B4-BE49-F238E27FC236}">
                <a16:creationId xmlns:a16="http://schemas.microsoft.com/office/drawing/2014/main" id="{2111D5E7-CC52-4AC0-90BC-6E7A85C501C4}"/>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3" name="组合 32">
            <a:extLst>
              <a:ext uri="{FF2B5EF4-FFF2-40B4-BE49-F238E27FC236}">
                <a16:creationId xmlns:a16="http://schemas.microsoft.com/office/drawing/2014/main" id="{89057EEF-BE97-4C50-8085-8DAF6DA26FF3}"/>
              </a:ext>
            </a:extLst>
          </p:cNvPr>
          <p:cNvGrpSpPr/>
          <p:nvPr/>
        </p:nvGrpSpPr>
        <p:grpSpPr>
          <a:xfrm>
            <a:off x="1473289" y="371367"/>
            <a:ext cx="7857078" cy="812016"/>
            <a:chOff x="7318011" y="1456480"/>
            <a:chExt cx="7857078" cy="812016"/>
          </a:xfrm>
        </p:grpSpPr>
        <p:sp>
          <p:nvSpPr>
            <p:cNvPr id="34" name="文本框 33">
              <a:extLst>
                <a:ext uri="{FF2B5EF4-FFF2-40B4-BE49-F238E27FC236}">
                  <a16:creationId xmlns:a16="http://schemas.microsoft.com/office/drawing/2014/main" id="{EAA68A7A-82B7-441B-9DE8-EFC94FB005ED}"/>
                </a:ext>
              </a:extLst>
            </p:cNvPr>
            <p:cNvSpPr txBox="1"/>
            <p:nvPr/>
          </p:nvSpPr>
          <p:spPr>
            <a:xfrm>
              <a:off x="7318011" y="1456480"/>
              <a:ext cx="7857078"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非功能需求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安全性属性</a:t>
              </a:r>
            </a:p>
          </p:txBody>
        </p:sp>
        <p:sp>
          <p:nvSpPr>
            <p:cNvPr id="35" name="文本框 34">
              <a:extLst>
                <a:ext uri="{FF2B5EF4-FFF2-40B4-BE49-F238E27FC236}">
                  <a16:creationId xmlns:a16="http://schemas.microsoft.com/office/drawing/2014/main" id="{773544E7-D251-4A58-8996-5D26B83464D8}"/>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rPr>
                <a:t>Demand Analysis</a:t>
              </a:r>
            </a:p>
          </p:txBody>
        </p:sp>
      </p:grpSp>
      <p:sp>
        <p:nvSpPr>
          <p:cNvPr id="37" name="椭圆 63">
            <a:extLst>
              <a:ext uri="{FF2B5EF4-FFF2-40B4-BE49-F238E27FC236}">
                <a16:creationId xmlns:a16="http://schemas.microsoft.com/office/drawing/2014/main" id="{FBE08127-C8F5-4ADA-BB0C-D507AC4BDF2A}"/>
              </a:ext>
            </a:extLst>
          </p:cNvPr>
          <p:cNvSpPr/>
          <p:nvPr/>
        </p:nvSpPr>
        <p:spPr>
          <a:xfrm>
            <a:off x="8885413" y="2880078"/>
            <a:ext cx="345585" cy="415204"/>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椭圆 67">
            <a:extLst>
              <a:ext uri="{FF2B5EF4-FFF2-40B4-BE49-F238E27FC236}">
                <a16:creationId xmlns:a16="http://schemas.microsoft.com/office/drawing/2014/main" id="{0B811280-2E92-42B8-BC2A-6AC3B1180508}"/>
              </a:ext>
            </a:extLst>
          </p:cNvPr>
          <p:cNvSpPr/>
          <p:nvPr/>
        </p:nvSpPr>
        <p:spPr>
          <a:xfrm>
            <a:off x="5989495" y="2874575"/>
            <a:ext cx="346486" cy="415203"/>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grpSp>
        <p:nvGrpSpPr>
          <p:cNvPr id="40" name="Group 253">
            <a:extLst>
              <a:ext uri="{FF2B5EF4-FFF2-40B4-BE49-F238E27FC236}">
                <a16:creationId xmlns:a16="http://schemas.microsoft.com/office/drawing/2014/main" id="{0FD1B310-9C02-48D9-A5F9-BE1D35308DD4}"/>
              </a:ext>
            </a:extLst>
          </p:cNvPr>
          <p:cNvGrpSpPr/>
          <p:nvPr/>
        </p:nvGrpSpPr>
        <p:grpSpPr>
          <a:xfrm>
            <a:off x="2989458" y="2930835"/>
            <a:ext cx="479425" cy="357188"/>
            <a:chOff x="2044700" y="5510213"/>
            <a:chExt cx="479425" cy="357188"/>
          </a:xfrm>
          <a:solidFill>
            <a:schemeClr val="accent6"/>
          </a:solidFill>
        </p:grpSpPr>
        <p:sp>
          <p:nvSpPr>
            <p:cNvPr id="41" name="Freeform 236">
              <a:extLst>
                <a:ext uri="{FF2B5EF4-FFF2-40B4-BE49-F238E27FC236}">
                  <a16:creationId xmlns:a16="http://schemas.microsoft.com/office/drawing/2014/main" id="{E790A192-6F07-4C49-9ED5-57CFCFAC8F3A}"/>
                </a:ext>
              </a:extLst>
            </p:cNvPr>
            <p:cNvSpPr>
              <a:spLocks noEditPoints="1"/>
            </p:cNvSpPr>
            <p:nvPr/>
          </p:nvSpPr>
          <p:spPr bwMode="auto">
            <a:xfrm>
              <a:off x="2044700" y="5510213"/>
              <a:ext cx="479425" cy="357188"/>
            </a:xfrm>
            <a:custGeom>
              <a:avLst/>
              <a:gdLst>
                <a:gd name="T0" fmla="*/ 614 w 624"/>
                <a:gd name="T1" fmla="*/ 355 h 464"/>
                <a:gd name="T2" fmla="*/ 535 w 624"/>
                <a:gd name="T3" fmla="*/ 461 h 464"/>
                <a:gd name="T4" fmla="*/ 519 w 624"/>
                <a:gd name="T5" fmla="*/ 464 h 464"/>
                <a:gd name="T6" fmla="*/ 65 w 624"/>
                <a:gd name="T7" fmla="*/ 464 h 464"/>
                <a:gd name="T8" fmla="*/ 0 w 624"/>
                <a:gd name="T9" fmla="*/ 399 h 464"/>
                <a:gd name="T10" fmla="*/ 0 w 624"/>
                <a:gd name="T11" fmla="*/ 394 h 464"/>
                <a:gd name="T12" fmla="*/ 0 w 624"/>
                <a:gd name="T13" fmla="*/ 124 h 464"/>
                <a:gd name="T14" fmla="*/ 0 w 624"/>
                <a:gd name="T15" fmla="*/ 59 h 464"/>
                <a:gd name="T16" fmla="*/ 4 w 624"/>
                <a:gd name="T17" fmla="*/ 48 h 464"/>
                <a:gd name="T18" fmla="*/ 15 w 624"/>
                <a:gd name="T19" fmla="*/ 44 h 464"/>
                <a:gd name="T20" fmla="*/ 37 w 624"/>
                <a:gd name="T21" fmla="*/ 44 h 464"/>
                <a:gd name="T22" fmla="*/ 75 w 624"/>
                <a:gd name="T23" fmla="*/ 0 h 464"/>
                <a:gd name="T24" fmla="*/ 579 w 624"/>
                <a:gd name="T25" fmla="*/ 0 h 464"/>
                <a:gd name="T26" fmla="*/ 614 w 624"/>
                <a:gd name="T27" fmla="*/ 32 h 464"/>
                <a:gd name="T28" fmla="*/ 614 w 624"/>
                <a:gd name="T29" fmla="*/ 355 h 464"/>
                <a:gd name="T30" fmla="*/ 554 w 624"/>
                <a:gd name="T31" fmla="*/ 74 h 464"/>
                <a:gd name="T32" fmla="*/ 30 w 624"/>
                <a:gd name="T33" fmla="*/ 74 h 464"/>
                <a:gd name="T34" fmla="*/ 30 w 624"/>
                <a:gd name="T35" fmla="*/ 124 h 464"/>
                <a:gd name="T36" fmla="*/ 30 w 624"/>
                <a:gd name="T37" fmla="*/ 394 h 464"/>
                <a:gd name="T38" fmla="*/ 30 w 624"/>
                <a:gd name="T39" fmla="*/ 399 h 464"/>
                <a:gd name="T40" fmla="*/ 65 w 624"/>
                <a:gd name="T41" fmla="*/ 434 h 464"/>
                <a:gd name="T42" fmla="*/ 519 w 624"/>
                <a:gd name="T43" fmla="*/ 434 h 464"/>
                <a:gd name="T44" fmla="*/ 554 w 624"/>
                <a:gd name="T45" fmla="*/ 399 h 464"/>
                <a:gd name="T46" fmla="*/ 554 w 624"/>
                <a:gd name="T47" fmla="*/ 394 h 464"/>
                <a:gd name="T48" fmla="*/ 554 w 624"/>
                <a:gd name="T49" fmla="*/ 124 h 464"/>
                <a:gd name="T50" fmla="*/ 554 w 624"/>
                <a:gd name="T51" fmla="*/ 7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464">
                  <a:moveTo>
                    <a:pt x="614" y="355"/>
                  </a:moveTo>
                  <a:cubicBezTo>
                    <a:pt x="613" y="377"/>
                    <a:pt x="624" y="460"/>
                    <a:pt x="535" y="461"/>
                  </a:cubicBezTo>
                  <a:cubicBezTo>
                    <a:pt x="530" y="463"/>
                    <a:pt x="525" y="464"/>
                    <a:pt x="519" y="464"/>
                  </a:cubicBezTo>
                  <a:cubicBezTo>
                    <a:pt x="65" y="464"/>
                    <a:pt x="65" y="464"/>
                    <a:pt x="65" y="464"/>
                  </a:cubicBezTo>
                  <a:cubicBezTo>
                    <a:pt x="29" y="464"/>
                    <a:pt x="0" y="435"/>
                    <a:pt x="0" y="399"/>
                  </a:cubicBezTo>
                  <a:cubicBezTo>
                    <a:pt x="0" y="394"/>
                    <a:pt x="0" y="394"/>
                    <a:pt x="0" y="394"/>
                  </a:cubicBezTo>
                  <a:cubicBezTo>
                    <a:pt x="0" y="124"/>
                    <a:pt x="0" y="124"/>
                    <a:pt x="0" y="124"/>
                  </a:cubicBezTo>
                  <a:cubicBezTo>
                    <a:pt x="0" y="59"/>
                    <a:pt x="0" y="59"/>
                    <a:pt x="0" y="59"/>
                  </a:cubicBezTo>
                  <a:cubicBezTo>
                    <a:pt x="0" y="55"/>
                    <a:pt x="2" y="51"/>
                    <a:pt x="4" y="48"/>
                  </a:cubicBezTo>
                  <a:cubicBezTo>
                    <a:pt x="7" y="46"/>
                    <a:pt x="11" y="44"/>
                    <a:pt x="15" y="44"/>
                  </a:cubicBezTo>
                  <a:cubicBezTo>
                    <a:pt x="37" y="44"/>
                    <a:pt x="37" y="44"/>
                    <a:pt x="37" y="44"/>
                  </a:cubicBezTo>
                  <a:cubicBezTo>
                    <a:pt x="90" y="35"/>
                    <a:pt x="75" y="0"/>
                    <a:pt x="75" y="0"/>
                  </a:cubicBezTo>
                  <a:cubicBezTo>
                    <a:pt x="579" y="0"/>
                    <a:pt x="579" y="0"/>
                    <a:pt x="579" y="0"/>
                  </a:cubicBezTo>
                  <a:cubicBezTo>
                    <a:pt x="598" y="0"/>
                    <a:pt x="614" y="8"/>
                    <a:pt x="614" y="32"/>
                  </a:cubicBezTo>
                  <a:lnTo>
                    <a:pt x="614" y="355"/>
                  </a:lnTo>
                  <a:close/>
                  <a:moveTo>
                    <a:pt x="554" y="74"/>
                  </a:moveTo>
                  <a:cubicBezTo>
                    <a:pt x="30" y="74"/>
                    <a:pt x="30" y="74"/>
                    <a:pt x="30" y="74"/>
                  </a:cubicBezTo>
                  <a:cubicBezTo>
                    <a:pt x="30" y="124"/>
                    <a:pt x="30" y="124"/>
                    <a:pt x="30" y="124"/>
                  </a:cubicBezTo>
                  <a:cubicBezTo>
                    <a:pt x="30" y="394"/>
                    <a:pt x="30" y="394"/>
                    <a:pt x="30" y="394"/>
                  </a:cubicBezTo>
                  <a:cubicBezTo>
                    <a:pt x="30" y="399"/>
                    <a:pt x="30" y="399"/>
                    <a:pt x="30" y="399"/>
                  </a:cubicBezTo>
                  <a:cubicBezTo>
                    <a:pt x="30" y="418"/>
                    <a:pt x="46" y="434"/>
                    <a:pt x="65" y="434"/>
                  </a:cubicBezTo>
                  <a:cubicBezTo>
                    <a:pt x="519" y="434"/>
                    <a:pt x="519" y="434"/>
                    <a:pt x="519" y="434"/>
                  </a:cubicBezTo>
                  <a:cubicBezTo>
                    <a:pt x="538" y="434"/>
                    <a:pt x="554" y="418"/>
                    <a:pt x="554" y="399"/>
                  </a:cubicBezTo>
                  <a:cubicBezTo>
                    <a:pt x="554" y="394"/>
                    <a:pt x="554" y="394"/>
                    <a:pt x="554" y="394"/>
                  </a:cubicBezTo>
                  <a:cubicBezTo>
                    <a:pt x="554" y="124"/>
                    <a:pt x="554" y="124"/>
                    <a:pt x="554" y="124"/>
                  </a:cubicBezTo>
                  <a:lnTo>
                    <a:pt x="554" y="74"/>
                  </a:lnTo>
                  <a:close/>
                </a:path>
              </a:pathLst>
            </a:custGeom>
            <a:grpFill/>
            <a:ln>
              <a:noFill/>
            </a:ln>
          </p:spPr>
          <p:txBody>
            <a:bodyPr/>
            <a:lstStyle/>
            <a:p>
              <a:pPr algn="ct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42" name="Freeform 237">
              <a:extLst>
                <a:ext uri="{FF2B5EF4-FFF2-40B4-BE49-F238E27FC236}">
                  <a16:creationId xmlns:a16="http://schemas.microsoft.com/office/drawing/2014/main" id="{178D581D-2229-429F-ABEC-0AECE3FB4B7B}"/>
                </a:ext>
              </a:extLst>
            </p:cNvPr>
            <p:cNvSpPr/>
            <p:nvPr/>
          </p:nvSpPr>
          <p:spPr bwMode="auto">
            <a:xfrm>
              <a:off x="2271713" y="5668963"/>
              <a:ext cx="176213" cy="17463"/>
            </a:xfrm>
            <a:custGeom>
              <a:avLst/>
              <a:gdLst>
                <a:gd name="T0" fmla="*/ 0 w 229"/>
                <a:gd name="T1" fmla="*/ 12 h 24"/>
                <a:gd name="T2" fmla="*/ 12 w 229"/>
                <a:gd name="T3" fmla="*/ 0 h 24"/>
                <a:gd name="T4" fmla="*/ 217 w 229"/>
                <a:gd name="T5" fmla="*/ 0 h 24"/>
                <a:gd name="T6" fmla="*/ 229 w 229"/>
                <a:gd name="T7" fmla="*/ 12 h 24"/>
                <a:gd name="T8" fmla="*/ 217 w 229"/>
                <a:gd name="T9" fmla="*/ 24 h 24"/>
                <a:gd name="T10" fmla="*/ 12 w 229"/>
                <a:gd name="T11" fmla="*/ 24 h 24"/>
                <a:gd name="T12" fmla="*/ 0 w 22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0" y="12"/>
                  </a:moveTo>
                  <a:cubicBezTo>
                    <a:pt x="0" y="5"/>
                    <a:pt x="5" y="0"/>
                    <a:pt x="12" y="0"/>
                  </a:cubicBezTo>
                  <a:cubicBezTo>
                    <a:pt x="217" y="0"/>
                    <a:pt x="217" y="0"/>
                    <a:pt x="217" y="0"/>
                  </a:cubicBezTo>
                  <a:cubicBezTo>
                    <a:pt x="224" y="0"/>
                    <a:pt x="229" y="5"/>
                    <a:pt x="229" y="12"/>
                  </a:cubicBezTo>
                  <a:cubicBezTo>
                    <a:pt x="229" y="18"/>
                    <a:pt x="224" y="24"/>
                    <a:pt x="217" y="24"/>
                  </a:cubicBezTo>
                  <a:cubicBezTo>
                    <a:pt x="12" y="24"/>
                    <a:pt x="12" y="24"/>
                    <a:pt x="12" y="24"/>
                  </a:cubicBezTo>
                  <a:cubicBezTo>
                    <a:pt x="5" y="24"/>
                    <a:pt x="0" y="18"/>
                    <a:pt x="0" y="12"/>
                  </a:cubicBezTo>
                  <a:close/>
                </a:path>
              </a:pathLst>
            </a:custGeom>
            <a:grpFill/>
            <a:ln>
              <a:noFill/>
            </a:ln>
          </p:spPr>
          <p:txBody>
            <a:bodyPr/>
            <a:lstStyle/>
            <a:p>
              <a:pPr algn="ct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43" name="Freeform 238">
              <a:extLst>
                <a:ext uri="{FF2B5EF4-FFF2-40B4-BE49-F238E27FC236}">
                  <a16:creationId xmlns:a16="http://schemas.microsoft.com/office/drawing/2014/main" id="{9456ECE7-B835-4374-B89D-4C2FA663F64F}"/>
                </a:ext>
              </a:extLst>
            </p:cNvPr>
            <p:cNvSpPr/>
            <p:nvPr/>
          </p:nvSpPr>
          <p:spPr bwMode="auto">
            <a:xfrm>
              <a:off x="2271713" y="5749925"/>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8"/>
                    <a:pt x="229" y="12"/>
                  </a:cubicBezTo>
                  <a:cubicBezTo>
                    <a:pt x="229" y="5"/>
                    <a:pt x="224" y="0"/>
                    <a:pt x="217" y="0"/>
                  </a:cubicBezTo>
                  <a:cubicBezTo>
                    <a:pt x="12" y="0"/>
                    <a:pt x="12" y="0"/>
                    <a:pt x="12" y="0"/>
                  </a:cubicBezTo>
                  <a:cubicBezTo>
                    <a:pt x="5" y="0"/>
                    <a:pt x="0" y="5"/>
                    <a:pt x="0" y="12"/>
                  </a:cubicBezTo>
                  <a:cubicBezTo>
                    <a:pt x="0" y="18"/>
                    <a:pt x="5" y="24"/>
                    <a:pt x="12" y="24"/>
                  </a:cubicBezTo>
                  <a:close/>
                </a:path>
              </a:pathLst>
            </a:custGeom>
            <a:grpFill/>
            <a:ln>
              <a:noFill/>
            </a:ln>
          </p:spPr>
          <p:txBody>
            <a:bodyPr/>
            <a:lstStyle/>
            <a:p>
              <a:pPr algn="ct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44" name="Freeform 239">
              <a:extLst>
                <a:ext uri="{FF2B5EF4-FFF2-40B4-BE49-F238E27FC236}">
                  <a16:creationId xmlns:a16="http://schemas.microsoft.com/office/drawing/2014/main" id="{B6651ACF-A8E4-45DB-8C91-DEC4C95E97FA}"/>
                </a:ext>
              </a:extLst>
            </p:cNvPr>
            <p:cNvSpPr/>
            <p:nvPr/>
          </p:nvSpPr>
          <p:spPr bwMode="auto">
            <a:xfrm>
              <a:off x="2271713" y="5708650"/>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9"/>
                    <a:pt x="229" y="12"/>
                  </a:cubicBezTo>
                  <a:cubicBezTo>
                    <a:pt x="229" y="6"/>
                    <a:pt x="224" y="0"/>
                    <a:pt x="217" y="0"/>
                  </a:cubicBezTo>
                  <a:cubicBezTo>
                    <a:pt x="12" y="0"/>
                    <a:pt x="12" y="0"/>
                    <a:pt x="12" y="0"/>
                  </a:cubicBezTo>
                  <a:cubicBezTo>
                    <a:pt x="5" y="0"/>
                    <a:pt x="0" y="6"/>
                    <a:pt x="0" y="12"/>
                  </a:cubicBezTo>
                  <a:cubicBezTo>
                    <a:pt x="0" y="19"/>
                    <a:pt x="5" y="24"/>
                    <a:pt x="12" y="24"/>
                  </a:cubicBezTo>
                  <a:close/>
                </a:path>
              </a:pathLst>
            </a:custGeom>
            <a:grpFill/>
            <a:ln>
              <a:noFill/>
            </a:ln>
          </p:spPr>
          <p:txBody>
            <a:bodyPr/>
            <a:lstStyle/>
            <a:p>
              <a:pPr algn="ct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45" name="Freeform 240">
              <a:extLst>
                <a:ext uri="{FF2B5EF4-FFF2-40B4-BE49-F238E27FC236}">
                  <a16:creationId xmlns:a16="http://schemas.microsoft.com/office/drawing/2014/main" id="{3590B897-A7CD-4737-A338-4060F7A93C8C}"/>
                </a:ext>
              </a:extLst>
            </p:cNvPr>
            <p:cNvSpPr>
              <a:spLocks noEditPoints="1"/>
            </p:cNvSpPr>
            <p:nvPr/>
          </p:nvSpPr>
          <p:spPr bwMode="auto">
            <a:xfrm>
              <a:off x="2093913" y="5654675"/>
              <a:ext cx="150813" cy="168275"/>
            </a:xfrm>
            <a:custGeom>
              <a:avLst/>
              <a:gdLst>
                <a:gd name="T0" fmla="*/ 0 w 196"/>
                <a:gd name="T1" fmla="*/ 0 h 218"/>
                <a:gd name="T2" fmla="*/ 0 w 196"/>
                <a:gd name="T3" fmla="*/ 218 h 218"/>
                <a:gd name="T4" fmla="*/ 196 w 196"/>
                <a:gd name="T5" fmla="*/ 218 h 218"/>
                <a:gd name="T6" fmla="*/ 196 w 196"/>
                <a:gd name="T7" fmla="*/ 0 h 218"/>
                <a:gd name="T8" fmla="*/ 0 w 196"/>
                <a:gd name="T9" fmla="*/ 0 h 218"/>
                <a:gd name="T10" fmla="*/ 7 w 196"/>
                <a:gd name="T11" fmla="*/ 208 h 218"/>
                <a:gd name="T12" fmla="*/ 13 w 196"/>
                <a:gd name="T13" fmla="*/ 181 h 218"/>
                <a:gd name="T14" fmla="*/ 27 w 196"/>
                <a:gd name="T15" fmla="*/ 162 h 218"/>
                <a:gd name="T16" fmla="*/ 63 w 196"/>
                <a:gd name="T17" fmla="*/ 145 h 218"/>
                <a:gd name="T18" fmla="*/ 79 w 196"/>
                <a:gd name="T19" fmla="*/ 133 h 218"/>
                <a:gd name="T20" fmla="*/ 79 w 196"/>
                <a:gd name="T21" fmla="*/ 133 h 218"/>
                <a:gd name="T22" fmla="*/ 79 w 196"/>
                <a:gd name="T23" fmla="*/ 128 h 218"/>
                <a:gd name="T24" fmla="*/ 67 w 196"/>
                <a:gd name="T25" fmla="*/ 110 h 218"/>
                <a:gd name="T26" fmla="*/ 63 w 196"/>
                <a:gd name="T27" fmla="*/ 75 h 218"/>
                <a:gd name="T28" fmla="*/ 78 w 196"/>
                <a:gd name="T29" fmla="*/ 50 h 218"/>
                <a:gd name="T30" fmla="*/ 121 w 196"/>
                <a:gd name="T31" fmla="*/ 48 h 218"/>
                <a:gd name="T32" fmla="*/ 137 w 196"/>
                <a:gd name="T33" fmla="*/ 56 h 218"/>
                <a:gd name="T34" fmla="*/ 139 w 196"/>
                <a:gd name="T35" fmla="*/ 76 h 218"/>
                <a:gd name="T36" fmla="*/ 133 w 196"/>
                <a:gd name="T37" fmla="*/ 93 h 218"/>
                <a:gd name="T38" fmla="*/ 132 w 196"/>
                <a:gd name="T39" fmla="*/ 112 h 218"/>
                <a:gd name="T40" fmla="*/ 123 w 196"/>
                <a:gd name="T41" fmla="*/ 132 h 218"/>
                <a:gd name="T42" fmla="*/ 123 w 196"/>
                <a:gd name="T43" fmla="*/ 133 h 218"/>
                <a:gd name="T44" fmla="*/ 123 w 196"/>
                <a:gd name="T45" fmla="*/ 133 h 218"/>
                <a:gd name="T46" fmla="*/ 145 w 196"/>
                <a:gd name="T47" fmla="*/ 150 h 218"/>
                <a:gd name="T48" fmla="*/ 177 w 196"/>
                <a:gd name="T49" fmla="*/ 178 h 218"/>
                <a:gd name="T50" fmla="*/ 183 w 196"/>
                <a:gd name="T51" fmla="*/ 209 h 218"/>
                <a:gd name="T52" fmla="*/ 7 w 196"/>
                <a:gd name="T53"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6" h="218">
                  <a:moveTo>
                    <a:pt x="0" y="0"/>
                  </a:moveTo>
                  <a:cubicBezTo>
                    <a:pt x="0" y="218"/>
                    <a:pt x="0" y="218"/>
                    <a:pt x="0" y="218"/>
                  </a:cubicBezTo>
                  <a:cubicBezTo>
                    <a:pt x="196" y="218"/>
                    <a:pt x="196" y="218"/>
                    <a:pt x="196" y="218"/>
                  </a:cubicBezTo>
                  <a:cubicBezTo>
                    <a:pt x="196" y="0"/>
                    <a:pt x="196" y="0"/>
                    <a:pt x="196" y="0"/>
                  </a:cubicBezTo>
                  <a:lnTo>
                    <a:pt x="0" y="0"/>
                  </a:lnTo>
                  <a:close/>
                  <a:moveTo>
                    <a:pt x="7" y="208"/>
                  </a:moveTo>
                  <a:cubicBezTo>
                    <a:pt x="7" y="208"/>
                    <a:pt x="11" y="189"/>
                    <a:pt x="13" y="181"/>
                  </a:cubicBezTo>
                  <a:cubicBezTo>
                    <a:pt x="15" y="173"/>
                    <a:pt x="14" y="169"/>
                    <a:pt x="27" y="162"/>
                  </a:cubicBezTo>
                  <a:cubicBezTo>
                    <a:pt x="40" y="155"/>
                    <a:pt x="61" y="147"/>
                    <a:pt x="63" y="145"/>
                  </a:cubicBezTo>
                  <a:cubicBezTo>
                    <a:pt x="65" y="143"/>
                    <a:pt x="77" y="135"/>
                    <a:pt x="79" y="133"/>
                  </a:cubicBezTo>
                  <a:cubicBezTo>
                    <a:pt x="79" y="133"/>
                    <a:pt x="79" y="133"/>
                    <a:pt x="79" y="133"/>
                  </a:cubicBezTo>
                  <a:cubicBezTo>
                    <a:pt x="79" y="132"/>
                    <a:pt x="79" y="130"/>
                    <a:pt x="79" y="128"/>
                  </a:cubicBezTo>
                  <a:cubicBezTo>
                    <a:pt x="77" y="122"/>
                    <a:pt x="70" y="115"/>
                    <a:pt x="67" y="110"/>
                  </a:cubicBezTo>
                  <a:cubicBezTo>
                    <a:pt x="63" y="104"/>
                    <a:pt x="62" y="90"/>
                    <a:pt x="63" y="75"/>
                  </a:cubicBezTo>
                  <a:cubicBezTo>
                    <a:pt x="64" y="60"/>
                    <a:pt x="78" y="50"/>
                    <a:pt x="78" y="50"/>
                  </a:cubicBezTo>
                  <a:cubicBezTo>
                    <a:pt x="103" y="36"/>
                    <a:pt x="114" y="45"/>
                    <a:pt x="121" y="48"/>
                  </a:cubicBezTo>
                  <a:cubicBezTo>
                    <a:pt x="128" y="50"/>
                    <a:pt x="136" y="52"/>
                    <a:pt x="137" y="56"/>
                  </a:cubicBezTo>
                  <a:cubicBezTo>
                    <a:pt x="138" y="61"/>
                    <a:pt x="139" y="71"/>
                    <a:pt x="139" y="76"/>
                  </a:cubicBezTo>
                  <a:cubicBezTo>
                    <a:pt x="139" y="82"/>
                    <a:pt x="134" y="91"/>
                    <a:pt x="133" y="93"/>
                  </a:cubicBezTo>
                  <a:cubicBezTo>
                    <a:pt x="133" y="100"/>
                    <a:pt x="132" y="110"/>
                    <a:pt x="132" y="112"/>
                  </a:cubicBezTo>
                  <a:cubicBezTo>
                    <a:pt x="131" y="117"/>
                    <a:pt x="127" y="125"/>
                    <a:pt x="123" y="132"/>
                  </a:cubicBezTo>
                  <a:cubicBezTo>
                    <a:pt x="123" y="132"/>
                    <a:pt x="123" y="132"/>
                    <a:pt x="123" y="133"/>
                  </a:cubicBezTo>
                  <a:cubicBezTo>
                    <a:pt x="123" y="133"/>
                    <a:pt x="123" y="133"/>
                    <a:pt x="123" y="133"/>
                  </a:cubicBezTo>
                  <a:cubicBezTo>
                    <a:pt x="123" y="133"/>
                    <a:pt x="121" y="138"/>
                    <a:pt x="145" y="150"/>
                  </a:cubicBezTo>
                  <a:cubicBezTo>
                    <a:pt x="168" y="162"/>
                    <a:pt x="175" y="171"/>
                    <a:pt x="177" y="178"/>
                  </a:cubicBezTo>
                  <a:cubicBezTo>
                    <a:pt x="179" y="186"/>
                    <a:pt x="183" y="209"/>
                    <a:pt x="183" y="209"/>
                  </a:cubicBezTo>
                  <a:lnTo>
                    <a:pt x="7" y="208"/>
                  </a:lnTo>
                  <a:close/>
                </a:path>
              </a:pathLst>
            </a:custGeom>
            <a:grpFill/>
            <a:ln>
              <a:noFill/>
            </a:ln>
          </p:spPr>
          <p:txBody>
            <a:bodyPr/>
            <a:lstStyle/>
            <a:p>
              <a:pPr algn="ct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grpSp>
    </p:spTree>
    <p:extLst>
      <p:ext uri="{BB962C8B-B14F-4D97-AF65-F5344CB8AC3E}">
        <p14:creationId xmlns:p14="http://schemas.microsoft.com/office/powerpoint/2010/main" val="2383693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F4657F05-0016-476B-BBDC-AD8419B135F6}"/>
              </a:ext>
            </a:extLst>
          </p:cNvPr>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48930F41-75C2-4BA3-ACDA-ABAF1155192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710C9878-BAA2-4599-8AEA-C905075195A4}"/>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a:extLst>
              <a:ext uri="{FF2B5EF4-FFF2-40B4-BE49-F238E27FC236}">
                <a16:creationId xmlns:a16="http://schemas.microsoft.com/office/drawing/2014/main" id="{8E283B52-0BDB-42FF-9410-3EADFF0C0028}"/>
              </a:ext>
            </a:extLst>
          </p:cNvPr>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8E901845-D95B-4441-B572-926B177F55A2}"/>
              </a:ext>
            </a:extLst>
          </p:cNvPr>
          <p:cNvSpPr txBox="1"/>
          <p:nvPr/>
        </p:nvSpPr>
        <p:spPr>
          <a:xfrm>
            <a:off x="4864100" y="3408144"/>
            <a:ext cx="2463800"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tx1">
                    <a:lumMod val="75000"/>
                    <a:lumOff val="25000"/>
                  </a:schemeClr>
                </a:solidFill>
              </a:rPr>
              <a:t>调研</a:t>
            </a:r>
            <a:endParaRPr lang="en-US" altLang="zh-CN" sz="4800" b="1" dirty="0">
              <a:solidFill>
                <a:schemeClr val="tx1">
                  <a:lumMod val="75000"/>
                  <a:lumOff val="25000"/>
                </a:schemeClr>
              </a:solidFill>
            </a:endParaRPr>
          </a:p>
          <a:p>
            <a:pPr algn="ctr"/>
            <a:r>
              <a:rPr lang="zh-CN" altLang="en-US" sz="4800" b="1" dirty="0">
                <a:solidFill>
                  <a:schemeClr val="tx1">
                    <a:lumMod val="75000"/>
                    <a:lumOff val="25000"/>
                  </a:schemeClr>
                </a:solidFill>
              </a:rPr>
              <a:t>选型</a:t>
            </a:r>
          </a:p>
        </p:txBody>
      </p:sp>
      <p:sp>
        <p:nvSpPr>
          <p:cNvPr id="6" name="文本框 5">
            <a:extLst>
              <a:ext uri="{FF2B5EF4-FFF2-40B4-BE49-F238E27FC236}">
                <a16:creationId xmlns:a16="http://schemas.microsoft.com/office/drawing/2014/main" id="{7273E509-5CA4-440A-82C7-7C03CE28F288}"/>
              </a:ext>
            </a:extLst>
          </p:cNvPr>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03</a:t>
            </a:r>
            <a:endParaRPr lang="zh-CN" altLang="en-US" sz="9600" dirty="0">
              <a:solidFill>
                <a:schemeClr val="bg1"/>
              </a:solidFill>
              <a:latin typeface="Century Gothic" panose="020B0502020202020204" pitchFamily="34" charset="0"/>
            </a:endParaRPr>
          </a:p>
        </p:txBody>
      </p:sp>
      <p:sp>
        <p:nvSpPr>
          <p:cNvPr id="7" name="文本框 6">
            <a:extLst>
              <a:ext uri="{FF2B5EF4-FFF2-40B4-BE49-F238E27FC236}">
                <a16:creationId xmlns:a16="http://schemas.microsoft.com/office/drawing/2014/main" id="{6591608B-F8A2-41F6-96E8-C7CD236529C4}"/>
              </a:ext>
            </a:extLst>
          </p:cNvPr>
          <p:cNvSpPr txBox="1"/>
          <p:nvPr/>
        </p:nvSpPr>
        <p:spPr>
          <a:xfrm>
            <a:off x="3314700" y="5278784"/>
            <a:ext cx="5562600" cy="38042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dirty="0">
                <a:solidFill>
                  <a:schemeClr val="bg1">
                    <a:lumMod val="50000"/>
                  </a:schemeClr>
                </a:solidFill>
                <a:latin typeface="Century Gothic" panose="020B0502020202020204" pitchFamily="34" charset="0"/>
                <a:ea typeface="+mj-ea"/>
              </a:rPr>
              <a:t>Technology Selection</a:t>
            </a:r>
          </a:p>
        </p:txBody>
      </p:sp>
    </p:spTree>
    <p:extLst>
      <p:ext uri="{BB962C8B-B14F-4D97-AF65-F5344CB8AC3E}">
        <p14:creationId xmlns:p14="http://schemas.microsoft.com/office/powerpoint/2010/main" val="3754264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3869834" y="1968500"/>
            <a:ext cx="3700160" cy="3990553"/>
            <a:chOff x="4408133" y="1852424"/>
            <a:chExt cx="2965796" cy="3541015"/>
          </a:xfrm>
        </p:grpSpPr>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0544F"/>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rgbClr val="017E76"/>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1"/>
              </a:solidFill>
              <a:ln>
                <a:noFill/>
              </a:ln>
              <a:effectLst/>
            </p:spPr>
            <p:txBody>
              <a:bodyPr anchor="ctr"/>
              <a:lstStyle/>
              <a:p>
                <a:pPr algn="ctr"/>
                <a:endParaRPr/>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6141A"/>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rgbClr val="091E27"/>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2"/>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rgbClr val="017E76"/>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3"/>
              </a:solidFill>
              <a:ln>
                <a:noFill/>
              </a:ln>
              <a:effectLst/>
            </p:spPr>
            <p:txBody>
              <a:bodyPr anchor="ctr"/>
              <a:lstStyle/>
              <a:p>
                <a:pPr algn="ctr"/>
                <a:endParaRPr/>
              </a:p>
            </p:txBody>
          </p:sp>
        </p:grpSp>
        <p:sp>
          <p:nvSpPr>
            <p:cNvPr id="44" name="íṩ1îḋè">
              <a:extLst>
                <a:ext uri="{FF2B5EF4-FFF2-40B4-BE49-F238E27FC236}">
                  <a16:creationId xmlns:a16="http://schemas.microsoft.com/office/drawing/2014/main" id="{9F225C1F-15DC-41E0-B0CF-A5544DD08E9B}"/>
                </a:ext>
              </a:extLst>
            </p:cNvPr>
            <p:cNvSpPr>
              <a:spLocks/>
            </p:cNvSpPr>
            <p:nvPr/>
          </p:nvSpPr>
          <p:spPr bwMode="auto">
            <a:xfrm rot="1241860">
              <a:off x="4433699" y="5062350"/>
              <a:ext cx="841046"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600" dirty="0">
                  <a:solidFill>
                    <a:schemeClr val="bg1"/>
                  </a:solidFill>
                </a:rPr>
                <a:t>关键词</a:t>
              </a:r>
            </a:p>
          </p:txBody>
        </p:sp>
      </p:grpSp>
      <p:grpSp>
        <p:nvGrpSpPr>
          <p:cNvPr id="59" name="组合 58"/>
          <p:cNvGrpSpPr/>
          <p:nvPr/>
        </p:nvGrpSpPr>
        <p:grpSpPr>
          <a:xfrm>
            <a:off x="8123260" y="4088795"/>
            <a:ext cx="3240611" cy="1505925"/>
            <a:chOff x="1541719" y="2349127"/>
            <a:chExt cx="3240611" cy="1505925"/>
          </a:xfrm>
        </p:grpSpPr>
        <p:sp>
          <p:nvSpPr>
            <p:cNvPr id="60" name="文本框 59"/>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Git</a:t>
              </a:r>
              <a:endParaRPr lang="zh-CN" altLang="en-US" b="1" dirty="0">
                <a:solidFill>
                  <a:schemeClr val="tx1">
                    <a:lumMod val="75000"/>
                    <a:lumOff val="25000"/>
                  </a:schemeClr>
                </a:solidFill>
                <a:latin typeface="Century Gothic" panose="020B0502020202020204" pitchFamily="34" charset="0"/>
              </a:endParaRPr>
            </a:p>
          </p:txBody>
        </p:sp>
        <p:sp>
          <p:nvSpPr>
            <p:cNvPr id="61" name="文本框 60"/>
            <p:cNvSpPr txBox="1"/>
            <p:nvPr/>
          </p:nvSpPr>
          <p:spPr>
            <a:xfrm>
              <a:off x="1541719" y="2687681"/>
              <a:ext cx="3240611" cy="1167371"/>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t>Git </a:t>
              </a:r>
              <a:r>
                <a:rPr lang="zh-CN" altLang="en-US" sz="1200" dirty="0"/>
                <a:t>是一个开源的分布式版本控制系统，用于敏捷高效地处理任何或小或大的项目。</a:t>
              </a:r>
            </a:p>
            <a:p>
              <a:pPr>
                <a:lnSpc>
                  <a:spcPct val="150000"/>
                </a:lnSpc>
              </a:pPr>
              <a:r>
                <a:rPr lang="en-US" altLang="zh-CN" sz="1200" dirty="0"/>
                <a:t>Git </a:t>
              </a:r>
              <a:r>
                <a:rPr lang="zh-CN" altLang="en-US" sz="1200" dirty="0"/>
                <a:t>采用了分布式版本库的方式，不必服务器端软件支持。</a:t>
              </a:r>
            </a:p>
          </p:txBody>
        </p:sp>
      </p:grpSp>
      <p:cxnSp>
        <p:nvCxnSpPr>
          <p:cNvPr id="63" name="直接连接符 62"/>
          <p:cNvCxnSpPr>
            <a:cxnSpLocks/>
          </p:cNvCxnSpPr>
          <p:nvPr/>
        </p:nvCxnSpPr>
        <p:spPr>
          <a:xfrm>
            <a:off x="4518494" y="2288627"/>
            <a:ext cx="798036"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a:cxnSpLocks/>
          </p:cNvCxnSpPr>
          <p:nvPr/>
        </p:nvCxnSpPr>
        <p:spPr>
          <a:xfrm>
            <a:off x="7471232" y="4313810"/>
            <a:ext cx="491668"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1389504" y="2029001"/>
            <a:ext cx="2493011" cy="2059794"/>
            <a:chOff x="2192937" y="2349127"/>
            <a:chExt cx="2133781" cy="2059794"/>
          </a:xfrm>
        </p:grpSpPr>
        <p:sp>
          <p:nvSpPr>
            <p:cNvPr id="74" name="文本框 73"/>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Docker</a:t>
              </a:r>
              <a:endParaRPr lang="zh-CN" altLang="en-US" b="1" dirty="0">
                <a:solidFill>
                  <a:schemeClr val="tx1">
                    <a:lumMod val="75000"/>
                    <a:lumOff val="25000"/>
                  </a:schemeClr>
                </a:solidFill>
                <a:latin typeface="Century Gothic" panose="020B0502020202020204" pitchFamily="34" charset="0"/>
              </a:endParaRPr>
            </a:p>
          </p:txBody>
        </p:sp>
        <p:sp>
          <p:nvSpPr>
            <p:cNvPr id="75" name="文本框 74"/>
            <p:cNvSpPr txBox="1"/>
            <p:nvPr/>
          </p:nvSpPr>
          <p:spPr>
            <a:xfrm>
              <a:off x="2192937" y="2687681"/>
              <a:ext cx="2133781" cy="172124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t>作为开发、测试、部署容器</a:t>
              </a:r>
              <a:endParaRPr lang="en-US" altLang="zh-CN" sz="1200" dirty="0"/>
            </a:p>
            <a:p>
              <a:pPr algn="r">
                <a:lnSpc>
                  <a:spcPct val="150000"/>
                </a:lnSpc>
              </a:pPr>
              <a:r>
                <a:rPr lang="zh-CN" altLang="en-US" sz="1200" dirty="0"/>
                <a:t>让开发者可以打包他们的应用以及依赖包到一个可移植的镜像中，然后发布到任何流行的 </a:t>
              </a:r>
              <a:r>
                <a:rPr lang="en-US" altLang="zh-CN" sz="1200" dirty="0"/>
                <a:t>Linux</a:t>
              </a:r>
              <a:r>
                <a:rPr lang="zh-CN" altLang="en-US" sz="1200" dirty="0"/>
                <a:t>或</a:t>
              </a:r>
              <a:r>
                <a:rPr lang="en-US" altLang="zh-CN" sz="1200" dirty="0"/>
                <a:t>Windows </a:t>
              </a:r>
              <a:r>
                <a:rPr lang="zh-CN" altLang="en-US" sz="1200" dirty="0"/>
                <a:t>机器上，也可以实现虚拟化。</a:t>
              </a:r>
              <a:endParaRPr lang="en-US" altLang="zh-CN" sz="1200" dirty="0">
                <a:latin typeface="Century Gothic" panose="020B0502020202020204" pitchFamily="34" charset="0"/>
                <a:ea typeface="+mj-ea"/>
              </a:endParaRPr>
            </a:p>
          </p:txBody>
        </p:sp>
      </p:grp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4377095" cy="812016"/>
            <a:chOff x="7318011" y="1456480"/>
            <a:chExt cx="4377095"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4377095"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开发环境</a:t>
              </a:r>
              <a:endParaRPr lang="en-US" altLang="zh-CN" sz="3200" b="1" dirty="0">
                <a:solidFill>
                  <a:schemeClr val="tx1">
                    <a:lumMod val="85000"/>
                    <a:lumOff val="15000"/>
                  </a:schemeClr>
                </a:solidFill>
              </a:endParaRP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spTree>
    <p:extLst>
      <p:ext uri="{BB962C8B-B14F-4D97-AF65-F5344CB8AC3E}">
        <p14:creationId xmlns:p14="http://schemas.microsoft.com/office/powerpoint/2010/main" val="305172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4355609" y="1968500"/>
            <a:ext cx="3700160" cy="3990553"/>
            <a:chOff x="4408133" y="1852424"/>
            <a:chExt cx="2965796" cy="3541015"/>
          </a:xfrm>
        </p:grpSpPr>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0544F"/>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rgbClr val="017E76"/>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1"/>
              </a:solidFill>
              <a:ln>
                <a:noFill/>
              </a:ln>
              <a:effectLst/>
            </p:spPr>
            <p:txBody>
              <a:bodyPr anchor="ctr"/>
              <a:lstStyle/>
              <a:p>
                <a:pPr algn="ctr"/>
                <a:endParaRPr/>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6141A"/>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rgbClr val="091E27"/>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2"/>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rgbClr val="017E76"/>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3"/>
              </a:solidFill>
              <a:ln>
                <a:noFill/>
              </a:ln>
              <a:effectLst/>
            </p:spPr>
            <p:txBody>
              <a:bodyPr anchor="ctr"/>
              <a:lstStyle/>
              <a:p>
                <a:pPr algn="ctr"/>
                <a:endParaRPr/>
              </a:p>
            </p:txBody>
          </p:sp>
        </p:grpSp>
        <p:sp>
          <p:nvSpPr>
            <p:cNvPr id="44" name="íṩ1îḋè">
              <a:extLst>
                <a:ext uri="{FF2B5EF4-FFF2-40B4-BE49-F238E27FC236}">
                  <a16:creationId xmlns:a16="http://schemas.microsoft.com/office/drawing/2014/main" id="{9F225C1F-15DC-41E0-B0CF-A5544DD08E9B}"/>
                </a:ext>
              </a:extLst>
            </p:cNvPr>
            <p:cNvSpPr>
              <a:spLocks/>
            </p:cNvSpPr>
            <p:nvPr/>
          </p:nvSpPr>
          <p:spPr bwMode="auto">
            <a:xfrm rot="1241860">
              <a:off x="4433699" y="5062350"/>
              <a:ext cx="841046"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600" dirty="0">
                  <a:solidFill>
                    <a:schemeClr val="bg1"/>
                  </a:solidFill>
                </a:rPr>
                <a:t>关键词</a:t>
              </a:r>
            </a:p>
          </p:txBody>
        </p:sp>
        <p:sp>
          <p:nvSpPr>
            <p:cNvPr id="45" name="í$ḷiḓè">
              <a:extLst>
                <a:ext uri="{FF2B5EF4-FFF2-40B4-BE49-F238E27FC236}">
                  <a16:creationId xmlns:a16="http://schemas.microsoft.com/office/drawing/2014/main" id="{D0D59159-6E5E-4445-A7AE-AB0EDDAEE044}"/>
                </a:ext>
              </a:extLst>
            </p:cNvPr>
            <p:cNvSpPr>
              <a:spLocks/>
            </p:cNvSpPr>
            <p:nvPr/>
          </p:nvSpPr>
          <p:spPr bwMode="auto">
            <a:xfrm rot="1161022">
              <a:off x="4951213" y="4017589"/>
              <a:ext cx="528773"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400" dirty="0">
                  <a:solidFill>
                    <a:schemeClr val="bg1"/>
                  </a:solidFill>
                </a:rPr>
                <a:t>前端</a:t>
              </a:r>
            </a:p>
          </p:txBody>
        </p:sp>
        <p:sp>
          <p:nvSpPr>
            <p:cNvPr id="46" name="iS1iďe">
              <a:extLst>
                <a:ext uri="{FF2B5EF4-FFF2-40B4-BE49-F238E27FC236}">
                  <a16:creationId xmlns:a16="http://schemas.microsoft.com/office/drawing/2014/main" id="{9FD7E34B-C0F2-423D-AAD1-90188744A468}"/>
                </a:ext>
              </a:extLst>
            </p:cNvPr>
            <p:cNvSpPr>
              <a:spLocks/>
            </p:cNvSpPr>
            <p:nvPr/>
          </p:nvSpPr>
          <p:spPr bwMode="auto">
            <a:xfrm rot="1056546">
              <a:off x="5191167" y="3169799"/>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300" dirty="0">
                  <a:solidFill>
                    <a:schemeClr val="bg1"/>
                  </a:solidFill>
                </a:rPr>
                <a:t>前端</a:t>
              </a:r>
            </a:p>
          </p:txBody>
        </p:sp>
        <p:sp>
          <p:nvSpPr>
            <p:cNvPr id="47" name="ïSļïḑe">
              <a:extLst>
                <a:ext uri="{FF2B5EF4-FFF2-40B4-BE49-F238E27FC236}">
                  <a16:creationId xmlns:a16="http://schemas.microsoft.com/office/drawing/2014/main" id="{3995F050-A31E-42ED-9DC5-6FA4FF68039D}"/>
                </a:ext>
              </a:extLst>
            </p:cNvPr>
            <p:cNvSpPr>
              <a:spLocks/>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Autofit/>
              <a:scene3d>
                <a:camera prst="orthographicFront"/>
                <a:lightRig rig="threePt" dir="t"/>
              </a:scene3d>
              <a:sp3d contourW="12700"/>
            </a:bodyPr>
            <a:lstStyle/>
            <a:p>
              <a:pPr algn="ctr" defTabSz="228600">
                <a:defRPr/>
              </a:pPr>
              <a:r>
                <a:rPr lang="zh-CN" altLang="en-US" sz="1100" dirty="0">
                  <a:solidFill>
                    <a:schemeClr val="bg1"/>
                  </a:solidFill>
                </a:rPr>
                <a:t>前端</a:t>
              </a:r>
            </a:p>
          </p:txBody>
        </p:sp>
      </p:grpSp>
      <p:grpSp>
        <p:nvGrpSpPr>
          <p:cNvPr id="59" name="组合 58"/>
          <p:cNvGrpSpPr/>
          <p:nvPr/>
        </p:nvGrpSpPr>
        <p:grpSpPr>
          <a:xfrm>
            <a:off x="8351314" y="2783996"/>
            <a:ext cx="3240611" cy="1782924"/>
            <a:chOff x="1541719" y="2349127"/>
            <a:chExt cx="3240611" cy="1782924"/>
          </a:xfrm>
        </p:grpSpPr>
        <p:sp>
          <p:nvSpPr>
            <p:cNvPr id="60" name="文本框 59"/>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JavaScript</a:t>
              </a:r>
              <a:endParaRPr lang="zh-CN" altLang="en-US" b="1" dirty="0">
                <a:solidFill>
                  <a:schemeClr val="tx1">
                    <a:lumMod val="75000"/>
                    <a:lumOff val="25000"/>
                  </a:schemeClr>
                </a:solidFill>
                <a:latin typeface="Century Gothic" panose="020B0502020202020204" pitchFamily="34" charset="0"/>
              </a:endParaRPr>
            </a:p>
          </p:txBody>
        </p:sp>
        <p:sp>
          <p:nvSpPr>
            <p:cNvPr id="61" name="文本框 60"/>
            <p:cNvSpPr txBox="1"/>
            <p:nvPr/>
          </p:nvSpPr>
          <p:spPr>
            <a:xfrm>
              <a:off x="1541719" y="2687681"/>
              <a:ext cx="3240611" cy="144437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t>JS</a:t>
              </a:r>
              <a:r>
                <a:rPr lang="zh-CN" altLang="en-US" sz="1200" dirty="0"/>
                <a:t>是一种具有函数优先的轻量级，解释型或即时编译型的编程语言。</a:t>
              </a:r>
            </a:p>
            <a:p>
              <a:pPr>
                <a:lnSpc>
                  <a:spcPct val="150000"/>
                </a:lnSpc>
              </a:pPr>
              <a:r>
                <a:rPr lang="en-US" altLang="zh-CN" sz="1200" dirty="0"/>
                <a:t>JavaScript </a:t>
              </a:r>
              <a:r>
                <a:rPr lang="zh-CN" altLang="en-US" sz="1200" dirty="0"/>
                <a:t>基于原型编程、多范式的动态脚本语言，并且支持面向对象、命令式和声明式（如函数式编程）风格。</a:t>
              </a:r>
            </a:p>
          </p:txBody>
        </p:sp>
      </p:grpSp>
      <p:cxnSp>
        <p:nvCxnSpPr>
          <p:cNvPr id="63" name="直接连接符 62"/>
          <p:cNvCxnSpPr>
            <a:cxnSpLocks/>
          </p:cNvCxnSpPr>
          <p:nvPr/>
        </p:nvCxnSpPr>
        <p:spPr>
          <a:xfrm>
            <a:off x="3829338" y="2245172"/>
            <a:ext cx="1445448"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p:cNvCxnSpPr>
          <p:nvPr/>
        </p:nvCxnSpPr>
        <p:spPr>
          <a:xfrm>
            <a:off x="3695988" y="4326385"/>
            <a:ext cx="799812"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a:cxnSpLocks/>
          </p:cNvCxnSpPr>
          <p:nvPr/>
        </p:nvCxnSpPr>
        <p:spPr>
          <a:xfrm>
            <a:off x="7118807" y="3093949"/>
            <a:ext cx="994112"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419101" y="1752776"/>
            <a:ext cx="3253864" cy="1782796"/>
            <a:chOff x="1541719" y="2349127"/>
            <a:chExt cx="2784999" cy="1782796"/>
          </a:xfrm>
        </p:grpSpPr>
        <p:sp>
          <p:nvSpPr>
            <p:cNvPr id="74" name="文本框 73"/>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HTML</a:t>
              </a:r>
              <a:endParaRPr lang="zh-CN" altLang="en-US" b="1" dirty="0">
                <a:solidFill>
                  <a:schemeClr val="tx1">
                    <a:lumMod val="75000"/>
                    <a:lumOff val="25000"/>
                  </a:schemeClr>
                </a:solidFill>
                <a:latin typeface="Century Gothic" panose="020B0502020202020204" pitchFamily="34" charset="0"/>
              </a:endParaRPr>
            </a:p>
          </p:txBody>
        </p:sp>
        <p:sp>
          <p:nvSpPr>
            <p:cNvPr id="75" name="文本框 74"/>
            <p:cNvSpPr txBox="1"/>
            <p:nvPr/>
          </p:nvSpPr>
          <p:spPr>
            <a:xfrm>
              <a:off x="1541719" y="2687681"/>
              <a:ext cx="2784999" cy="1444242"/>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t>超文本标记语言，</a:t>
              </a:r>
              <a:r>
                <a:rPr lang="zh-CN" altLang="en-US" sz="1200" dirty="0">
                  <a:latin typeface="Century Gothic" panose="020B0502020202020204" pitchFamily="34" charset="0"/>
                  <a:ea typeface="+mj-ea"/>
                </a:rPr>
                <a:t>上手容易，技术文档很多</a:t>
              </a:r>
              <a:endParaRPr lang="en-US" altLang="zh-CN" sz="1200" dirty="0">
                <a:latin typeface="Century Gothic" panose="020B0502020202020204" pitchFamily="34" charset="0"/>
                <a:ea typeface="+mj-ea"/>
              </a:endParaRPr>
            </a:p>
            <a:p>
              <a:pPr algn="r">
                <a:lnSpc>
                  <a:spcPct val="150000"/>
                </a:lnSpc>
              </a:pPr>
              <a:r>
                <a:rPr lang="en-US" altLang="zh-CN" sz="1200" dirty="0"/>
                <a:t>HTML5</a:t>
              </a:r>
              <a:r>
                <a:rPr lang="zh-CN" altLang="en-US" sz="1200" dirty="0"/>
                <a:t>是互联网的下一代标准，将</a:t>
              </a:r>
              <a:r>
                <a:rPr lang="en-US" altLang="zh-CN" sz="1200" dirty="0"/>
                <a:t>Web</a:t>
              </a:r>
              <a:r>
                <a:rPr lang="zh-CN" altLang="en-US" sz="1200" dirty="0"/>
                <a:t>带入一个成熟的应用平台，对视频、音频、图像、动画以及与设备的交互都进行了规范，还提供了地理定位、数据存储、多线程等新的功能。</a:t>
              </a:r>
              <a:endParaRPr lang="en-US" altLang="zh-CN" sz="1200" dirty="0">
                <a:latin typeface="Century Gothic" panose="020B0502020202020204" pitchFamily="34" charset="0"/>
                <a:ea typeface="+mj-ea"/>
              </a:endParaRPr>
            </a:p>
          </p:txBody>
        </p:sp>
      </p:grpSp>
      <p:grpSp>
        <p:nvGrpSpPr>
          <p:cNvPr id="76" name="组合 75"/>
          <p:cNvGrpSpPr/>
          <p:nvPr/>
        </p:nvGrpSpPr>
        <p:grpSpPr>
          <a:xfrm>
            <a:off x="771525" y="4006239"/>
            <a:ext cx="2901439" cy="1782796"/>
            <a:chOff x="1541719" y="2349127"/>
            <a:chExt cx="2784999" cy="1782796"/>
          </a:xfrm>
        </p:grpSpPr>
        <p:sp>
          <p:nvSpPr>
            <p:cNvPr id="77" name="文本框 76"/>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CSS</a:t>
              </a:r>
              <a:endParaRPr lang="zh-CN" altLang="en-US" b="1" dirty="0">
                <a:solidFill>
                  <a:schemeClr val="tx1">
                    <a:lumMod val="75000"/>
                    <a:lumOff val="25000"/>
                  </a:schemeClr>
                </a:solidFill>
                <a:latin typeface="Century Gothic" panose="020B0502020202020204" pitchFamily="34" charset="0"/>
              </a:endParaRPr>
            </a:p>
          </p:txBody>
        </p:sp>
        <p:sp>
          <p:nvSpPr>
            <p:cNvPr id="78" name="文本框 77"/>
            <p:cNvSpPr txBox="1"/>
            <p:nvPr/>
          </p:nvSpPr>
          <p:spPr>
            <a:xfrm>
              <a:off x="1541719" y="2687681"/>
              <a:ext cx="2784999" cy="1444242"/>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sz="1200" dirty="0"/>
                <a:t>CSS</a:t>
              </a:r>
              <a:r>
                <a:rPr lang="zh-CN" altLang="en-US" sz="1200" dirty="0"/>
                <a:t>不仅可以静态地修饰网页，还可以配合各种脚本语言动态地对网页各元素进行格式化。</a:t>
              </a:r>
              <a:r>
                <a:rPr lang="en-US" altLang="zh-CN" sz="1200" dirty="0"/>
                <a:t>CSS </a:t>
              </a:r>
              <a:r>
                <a:rPr lang="zh-CN" altLang="en-US" sz="1200" dirty="0"/>
                <a:t>能够对网页中元素位置的排版进行像素级精确控制，拥有对网页对象和模型样式编辑的能力。</a:t>
              </a:r>
              <a:endParaRPr lang="en-US" altLang="zh-CN" sz="1200" dirty="0">
                <a:solidFill>
                  <a:schemeClr val="tx1">
                    <a:lumMod val="65000"/>
                    <a:lumOff val="35000"/>
                  </a:schemeClr>
                </a:solidFill>
                <a:latin typeface="Century Gothic" panose="020B0502020202020204" pitchFamily="34" charset="0"/>
                <a:ea typeface="+mj-ea"/>
              </a:endParaRPr>
            </a:p>
          </p:txBody>
        </p:sp>
      </p:grp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4377095" cy="812016"/>
            <a:chOff x="7318011" y="1456480"/>
            <a:chExt cx="4377095"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4377095"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开发语言</a:t>
              </a: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spTree>
    <p:extLst>
      <p:ext uri="{BB962C8B-B14F-4D97-AF65-F5344CB8AC3E}">
        <p14:creationId xmlns:p14="http://schemas.microsoft.com/office/powerpoint/2010/main" val="4008941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4186173" y="1729016"/>
            <a:ext cx="3648204" cy="3870324"/>
            <a:chOff x="3872920" y="1852424"/>
            <a:chExt cx="4036217" cy="4281963"/>
          </a:xfrm>
        </p:grpSpPr>
        <p:grpSp>
          <p:nvGrpSpPr>
            <p:cNvPr id="40" name="ïṥḻiḑé">
              <a:extLst>
                <a:ext uri="{FF2B5EF4-FFF2-40B4-BE49-F238E27FC236}">
                  <a16:creationId xmlns:a16="http://schemas.microsoft.com/office/drawing/2014/main" id="{C2EBCD5A-F9A0-46A1-87CB-4431D65FF34F}"/>
                </a:ext>
              </a:extLst>
            </p:cNvPr>
            <p:cNvGrpSpPr/>
            <p:nvPr/>
          </p:nvGrpSpPr>
          <p:grpSpPr>
            <a:xfrm>
              <a:off x="3872920" y="4112842"/>
              <a:ext cx="4036217" cy="2021545"/>
              <a:chOff x="4063207" y="4258807"/>
              <a:chExt cx="4184973" cy="2090400"/>
            </a:xfrm>
          </p:grpSpPr>
          <p:sp>
            <p:nvSpPr>
              <p:cNvPr id="56" name="îŝḻîḍè">
                <a:extLst>
                  <a:ext uri="{FF2B5EF4-FFF2-40B4-BE49-F238E27FC236}">
                    <a16:creationId xmlns:a16="http://schemas.microsoft.com/office/drawing/2014/main" id="{8B7236C2-3334-41D0-9E17-542532189C14}"/>
                  </a:ext>
                </a:extLst>
              </p:cNvPr>
              <p:cNvSpPr>
                <a:spLocks/>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solidFill>
                <a:schemeClr val="accent1">
                  <a:lumMod val="75000"/>
                </a:schemeClr>
              </a:solidFill>
              <a:ln>
                <a:noFill/>
              </a:ln>
              <a:effectLst/>
            </p:spPr>
            <p:txBody>
              <a:bodyPr anchor="ctr"/>
              <a:lstStyle/>
              <a:p>
                <a:pPr algn="ctr"/>
                <a:endParaRPr/>
              </a:p>
            </p:txBody>
          </p:sp>
          <p:sp>
            <p:nvSpPr>
              <p:cNvPr id="57" name="îšlíḋé">
                <a:extLst>
                  <a:ext uri="{FF2B5EF4-FFF2-40B4-BE49-F238E27FC236}">
                    <a16:creationId xmlns:a16="http://schemas.microsoft.com/office/drawing/2014/main" id="{0C070F8F-C05B-4FF2-A22C-03D82CCCE9DA}"/>
                  </a:ext>
                </a:extLst>
              </p:cNvPr>
              <p:cNvSpPr>
                <a:spLocks/>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1">
                  <a:lumMod val="50000"/>
                </a:schemeClr>
              </a:solidFill>
              <a:ln>
                <a:noFill/>
              </a:ln>
              <a:effectLst/>
            </p:spPr>
            <p:txBody>
              <a:bodyPr anchor="ctr"/>
              <a:lstStyle/>
              <a:p>
                <a:pPr algn="ctr"/>
                <a:endParaRPr/>
              </a:p>
            </p:txBody>
          </p:sp>
          <p:sp>
            <p:nvSpPr>
              <p:cNvPr id="58" name="ïšlíḑe">
                <a:extLst>
                  <a:ext uri="{FF2B5EF4-FFF2-40B4-BE49-F238E27FC236}">
                    <a16:creationId xmlns:a16="http://schemas.microsoft.com/office/drawing/2014/main" id="{9CB9C9B2-0693-441B-B6CA-C15F01A25C1F}"/>
                  </a:ext>
                </a:extLst>
              </p:cNvPr>
              <p:cNvSpPr>
                <a:spLocks/>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solidFill>
                <a:schemeClr val="accent1"/>
              </a:solidFill>
              <a:ln>
                <a:noFill/>
              </a:ln>
              <a:effectLst/>
            </p:spPr>
            <p:txBody>
              <a:bodyPr anchor="ctr"/>
              <a:lstStyle/>
              <a:p>
                <a:pPr algn="ctr"/>
                <a:endParaRPr/>
              </a:p>
            </p:txBody>
          </p:sp>
        </p:grpSp>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lumMod val="50000"/>
                </a:schemeClr>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2">
                  <a:lumMod val="75000"/>
                </a:schemeClr>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2"/>
              </a:solidFill>
              <a:ln>
                <a:noFill/>
              </a:ln>
              <a:effectLst/>
            </p:spPr>
            <p:txBody>
              <a:bodyPr anchor="ctr"/>
              <a:lstStyle/>
              <a:p>
                <a:pPr algn="ctr"/>
                <a:endParaRPr/>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3">
                  <a:lumMod val="50000"/>
                </a:schemeClr>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3">
                  <a:lumMod val="75000"/>
                </a:schemeClr>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3"/>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4">
                  <a:lumMod val="75000"/>
                </a:schemeClr>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4"/>
              </a:solidFill>
              <a:ln>
                <a:noFill/>
              </a:ln>
              <a:effectLst/>
            </p:spPr>
            <p:txBody>
              <a:bodyPr anchor="ctr"/>
              <a:lstStyle/>
              <a:p>
                <a:pPr algn="ctr"/>
                <a:endParaRPr/>
              </a:p>
            </p:txBody>
          </p:sp>
        </p:grpSp>
        <p:sp>
          <p:nvSpPr>
            <p:cNvPr id="45" name="í$ḷiḓè">
              <a:extLst>
                <a:ext uri="{FF2B5EF4-FFF2-40B4-BE49-F238E27FC236}">
                  <a16:creationId xmlns:a16="http://schemas.microsoft.com/office/drawing/2014/main" id="{D0D59159-6E5E-4445-A7AE-AB0EDDAEE044}"/>
                </a:ext>
              </a:extLst>
            </p:cNvPr>
            <p:cNvSpPr>
              <a:spLocks/>
            </p:cNvSpPr>
            <p:nvPr/>
          </p:nvSpPr>
          <p:spPr bwMode="auto">
            <a:xfrm rot="1161022">
              <a:off x="4951213" y="4017589"/>
              <a:ext cx="528773"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400" dirty="0">
                  <a:solidFill>
                    <a:schemeClr val="bg1"/>
                  </a:solidFill>
                </a:rPr>
                <a:t>后端</a:t>
              </a:r>
            </a:p>
          </p:txBody>
        </p:sp>
        <p:sp>
          <p:nvSpPr>
            <p:cNvPr id="47" name="ïSļïḑe">
              <a:extLst>
                <a:ext uri="{FF2B5EF4-FFF2-40B4-BE49-F238E27FC236}">
                  <a16:creationId xmlns:a16="http://schemas.microsoft.com/office/drawing/2014/main" id="{3995F050-A31E-42ED-9DC5-6FA4FF68039D}"/>
                </a:ext>
              </a:extLst>
            </p:cNvPr>
            <p:cNvSpPr>
              <a:spLocks/>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Autofit/>
              <a:scene3d>
                <a:camera prst="orthographicFront"/>
                <a:lightRig rig="threePt" dir="t"/>
              </a:scene3d>
              <a:sp3d contourW="12700"/>
            </a:bodyPr>
            <a:lstStyle/>
            <a:p>
              <a:pPr algn="ctr" defTabSz="228600">
                <a:defRPr/>
              </a:pPr>
              <a:r>
                <a:rPr lang="zh-CN" altLang="en-US" sz="1100" dirty="0">
                  <a:solidFill>
                    <a:schemeClr val="bg1"/>
                  </a:solidFill>
                </a:rPr>
                <a:t>后端</a:t>
              </a:r>
            </a:p>
          </p:txBody>
        </p:sp>
      </p:grpSp>
      <p:grpSp>
        <p:nvGrpSpPr>
          <p:cNvPr id="59" name="组合 58"/>
          <p:cNvGrpSpPr/>
          <p:nvPr/>
        </p:nvGrpSpPr>
        <p:grpSpPr>
          <a:xfrm>
            <a:off x="8284639" y="2424768"/>
            <a:ext cx="2935812" cy="2613792"/>
            <a:chOff x="1541718" y="2349127"/>
            <a:chExt cx="2785000" cy="2613792"/>
          </a:xfrm>
        </p:grpSpPr>
        <p:sp>
          <p:nvSpPr>
            <p:cNvPr id="60" name="文本框 59"/>
            <p:cNvSpPr txBox="1"/>
            <p:nvPr/>
          </p:nvSpPr>
          <p:spPr>
            <a:xfrm>
              <a:off x="1541718"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Java</a:t>
              </a:r>
              <a:endParaRPr lang="zh-CN" altLang="en-US" b="1" dirty="0">
                <a:solidFill>
                  <a:schemeClr val="tx1">
                    <a:lumMod val="75000"/>
                    <a:lumOff val="25000"/>
                  </a:schemeClr>
                </a:solidFill>
                <a:latin typeface="Century Gothic" panose="020B0502020202020204" pitchFamily="34" charset="0"/>
              </a:endParaRPr>
            </a:p>
          </p:txBody>
        </p:sp>
        <p:sp>
          <p:nvSpPr>
            <p:cNvPr id="61" name="文本框 60"/>
            <p:cNvSpPr txBox="1"/>
            <p:nvPr/>
          </p:nvSpPr>
          <p:spPr>
            <a:xfrm>
              <a:off x="1541719" y="2687681"/>
              <a:ext cx="2784999" cy="2275238"/>
            </a:xfrm>
            <a:prstGeom prst="rect">
              <a:avLst/>
            </a:prstGeom>
            <a:noFill/>
          </p:spPr>
          <p:txBody>
            <a:bodyPr wrap="square" rtlCol="0">
              <a:spAutoFit/>
              <a:scene3d>
                <a:camera prst="orthographicFront"/>
                <a:lightRig rig="threePt" dir="t"/>
              </a:scene3d>
              <a:sp3d contourW="12700"/>
            </a:bodyPr>
            <a:lstStyle/>
            <a:p>
              <a:pPr marL="171450" indent="-171450">
                <a:lnSpc>
                  <a:spcPct val="150000"/>
                </a:lnSpc>
                <a:buFont typeface="Arial" panose="020B0604020202020204" pitchFamily="34" charset="0"/>
                <a:buChar char="•"/>
              </a:pPr>
              <a:r>
                <a:rPr lang="zh-CN" altLang="en-US" sz="1200" dirty="0"/>
                <a:t>跨平台、面向对象、泛型编程</a:t>
              </a:r>
              <a:endParaRPr lang="en-US" altLang="zh-CN" sz="1200" dirty="0"/>
            </a:p>
            <a:p>
              <a:pPr marL="171450" indent="-171450">
                <a:lnSpc>
                  <a:spcPct val="150000"/>
                </a:lnSpc>
                <a:buFont typeface="Arial" panose="020B0604020202020204" pitchFamily="34" charset="0"/>
                <a:buChar char="•"/>
              </a:pPr>
              <a:r>
                <a:rPr lang="zh-CN" altLang="en-US" sz="1200" dirty="0"/>
                <a:t>广泛应用于企业级 </a:t>
              </a:r>
              <a:r>
                <a:rPr lang="en-US" altLang="zh-CN" sz="1200" dirty="0"/>
                <a:t>Web </a:t>
              </a:r>
              <a:r>
                <a:rPr lang="zh-CN" altLang="en-US" sz="1200" dirty="0"/>
                <a:t>应用开发和移动应用开发</a:t>
              </a:r>
              <a:endParaRPr lang="en-US" altLang="zh-CN" sz="1200" dirty="0"/>
            </a:p>
            <a:p>
              <a:pPr marL="171450" indent="-171450">
                <a:lnSpc>
                  <a:spcPct val="150000"/>
                </a:lnSpc>
                <a:buFont typeface="Arial" panose="020B0604020202020204" pitchFamily="34" charset="0"/>
                <a:buChar char="•"/>
              </a:pPr>
              <a:r>
                <a:rPr lang="en-US" altLang="zh-CN" sz="1200" dirty="0"/>
                <a:t>Java </a:t>
              </a:r>
              <a:r>
                <a:rPr lang="zh-CN" altLang="en-US" sz="1200" dirty="0"/>
                <a:t>不同于一般的编译语言或解释型语言。它首先将源代码编译成字节码，再依赖各种不同平台上的虚拟机来解释执行字节码，从而具有“一次编写，到处运行”的跨平台特性。</a:t>
              </a:r>
              <a:endParaRPr lang="en-US" altLang="zh-CN" sz="1200" dirty="0">
                <a:solidFill>
                  <a:schemeClr val="tx1">
                    <a:lumMod val="65000"/>
                    <a:lumOff val="35000"/>
                  </a:schemeClr>
                </a:solidFill>
                <a:latin typeface="Century Gothic" panose="020B0502020202020204" pitchFamily="34" charset="0"/>
                <a:ea typeface="+mj-ea"/>
              </a:endParaRPr>
            </a:p>
          </p:txBody>
        </p:sp>
      </p:grpSp>
      <p:cxnSp>
        <p:nvCxnSpPr>
          <p:cNvPr id="64" name="直接连接符 63"/>
          <p:cNvCxnSpPr/>
          <p:nvPr/>
        </p:nvCxnSpPr>
        <p:spPr>
          <a:xfrm>
            <a:off x="3610263" y="3629699"/>
            <a:ext cx="105442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a:cxnSpLocks/>
          </p:cNvCxnSpPr>
          <p:nvPr/>
        </p:nvCxnSpPr>
        <p:spPr>
          <a:xfrm>
            <a:off x="6880682" y="2734721"/>
            <a:ext cx="953695"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802240" y="1818091"/>
            <a:ext cx="2784999" cy="590867"/>
            <a:chOff x="1541719" y="2349127"/>
            <a:chExt cx="2784999" cy="590867"/>
          </a:xfrm>
        </p:grpSpPr>
        <p:sp>
          <p:nvSpPr>
            <p:cNvPr id="74" name="文本框 73"/>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endParaRPr lang="zh-CN" altLang="en-US" b="1" dirty="0">
                <a:solidFill>
                  <a:schemeClr val="tx1">
                    <a:lumMod val="75000"/>
                    <a:lumOff val="25000"/>
                  </a:schemeClr>
                </a:solidFill>
                <a:latin typeface="Century Gothic" panose="020B0502020202020204" pitchFamily="34" charset="0"/>
              </a:endParaRPr>
            </a:p>
          </p:txBody>
        </p:sp>
        <p:sp>
          <p:nvSpPr>
            <p:cNvPr id="75" name="文本框 74"/>
            <p:cNvSpPr txBox="1"/>
            <p:nvPr/>
          </p:nvSpPr>
          <p:spPr>
            <a:xfrm>
              <a:off x="1541719" y="2687681"/>
              <a:ext cx="2784999" cy="252313"/>
            </a:xfrm>
            <a:prstGeom prst="rect">
              <a:avLst/>
            </a:prstGeom>
            <a:noFill/>
          </p:spPr>
          <p:txBody>
            <a:bodyPr wrap="square" rtlCol="0">
              <a:spAutoFit/>
              <a:scene3d>
                <a:camera prst="orthographicFront"/>
                <a:lightRig rig="threePt" dir="t"/>
              </a:scene3d>
              <a:sp3d contourW="12700"/>
            </a:bodyPr>
            <a:lstStyle/>
            <a:p>
              <a:pPr algn="r">
                <a:lnSpc>
                  <a:spcPct val="114000"/>
                </a:lnSpc>
              </a:pPr>
              <a:endParaRPr lang="en-US" altLang="zh-CN" sz="1000" dirty="0">
                <a:solidFill>
                  <a:schemeClr val="tx1">
                    <a:lumMod val="65000"/>
                    <a:lumOff val="35000"/>
                  </a:schemeClr>
                </a:solidFill>
                <a:latin typeface="Century Gothic" panose="020B0502020202020204" pitchFamily="34" charset="0"/>
                <a:ea typeface="+mj-ea"/>
              </a:endParaRPr>
            </a:p>
          </p:txBody>
        </p:sp>
      </p:grpSp>
      <p:grpSp>
        <p:nvGrpSpPr>
          <p:cNvPr id="76" name="组合 75"/>
          <p:cNvGrpSpPr/>
          <p:nvPr/>
        </p:nvGrpSpPr>
        <p:grpSpPr>
          <a:xfrm>
            <a:off x="813126" y="3225190"/>
            <a:ext cx="2784999" cy="2337243"/>
            <a:chOff x="1541719" y="2349127"/>
            <a:chExt cx="2784999" cy="2337243"/>
          </a:xfrm>
        </p:grpSpPr>
        <p:sp>
          <p:nvSpPr>
            <p:cNvPr id="77" name="文本框 76"/>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Python</a:t>
              </a:r>
              <a:endParaRPr lang="zh-CN" altLang="en-US" b="1" dirty="0">
                <a:solidFill>
                  <a:schemeClr val="tx1">
                    <a:lumMod val="75000"/>
                    <a:lumOff val="25000"/>
                  </a:schemeClr>
                </a:solidFill>
                <a:latin typeface="Century Gothic" panose="020B0502020202020204" pitchFamily="34" charset="0"/>
              </a:endParaRPr>
            </a:p>
          </p:txBody>
        </p:sp>
        <p:sp>
          <p:nvSpPr>
            <p:cNvPr id="78" name="文本框 77"/>
            <p:cNvSpPr txBox="1"/>
            <p:nvPr/>
          </p:nvSpPr>
          <p:spPr>
            <a:xfrm>
              <a:off x="1541719" y="2687681"/>
              <a:ext cx="2784999" cy="1998689"/>
            </a:xfrm>
            <a:prstGeom prst="rect">
              <a:avLst/>
            </a:prstGeom>
            <a:noFill/>
          </p:spPr>
          <p:txBody>
            <a:bodyPr wrap="square" rtlCol="0">
              <a:spAutoFit/>
              <a:scene3d>
                <a:camera prst="orthographicFront"/>
                <a:lightRig rig="threePt" dir="t"/>
              </a:scene3d>
              <a:sp3d contourW="12700"/>
            </a:bodyPr>
            <a:lstStyle/>
            <a:p>
              <a:pPr marL="285750" indent="-285750" algn="just">
                <a:lnSpc>
                  <a:spcPct val="150000"/>
                </a:lnSpc>
                <a:buFont typeface="Arial" panose="020B0604020202020204" pitchFamily="34" charset="0"/>
                <a:buChar char="•"/>
              </a:pPr>
              <a:r>
                <a:rPr lang="en-US" altLang="zh-CN" sz="1200" dirty="0">
                  <a:latin typeface="+mj-ea"/>
                  <a:ea typeface="+mj-ea"/>
                </a:rPr>
                <a:t>Python </a:t>
              </a:r>
              <a:r>
                <a:rPr lang="zh-CN" altLang="en-US" sz="1200" dirty="0">
                  <a:latin typeface="+mj-ea"/>
                  <a:ea typeface="+mj-ea"/>
                </a:rPr>
                <a:t>是一种广泛使用的解释型、高级编程、通用型编程语言</a:t>
              </a:r>
              <a:endParaRPr lang="en-US" altLang="zh-CN" sz="1200" dirty="0">
                <a:latin typeface="+mj-ea"/>
                <a:ea typeface="+mj-ea"/>
              </a:endParaRPr>
            </a:p>
            <a:p>
              <a:pPr marL="285750" indent="-285750" algn="just">
                <a:lnSpc>
                  <a:spcPct val="150000"/>
                </a:lnSpc>
                <a:buFont typeface="Arial" panose="020B0604020202020204" pitchFamily="34" charset="0"/>
                <a:buChar char="•"/>
              </a:pPr>
              <a:r>
                <a:rPr lang="zh-CN" altLang="en-US" sz="1200" dirty="0">
                  <a:latin typeface="+mj-ea"/>
                  <a:ea typeface="+mj-ea"/>
                </a:rPr>
                <a:t>强调代码的可读性和简洁的语法</a:t>
              </a:r>
              <a:endParaRPr lang="en-US" altLang="zh-CN" sz="1200" dirty="0">
                <a:latin typeface="+mj-ea"/>
                <a:ea typeface="+mj-ea"/>
              </a:endParaRPr>
            </a:p>
            <a:p>
              <a:pPr marL="285750" indent="-285750" algn="just">
                <a:lnSpc>
                  <a:spcPct val="150000"/>
                </a:lnSpc>
                <a:buFont typeface="Arial" panose="020B0604020202020204" pitchFamily="34" charset="0"/>
                <a:buChar char="•"/>
              </a:pPr>
              <a:r>
                <a:rPr lang="zh-CN" altLang="en-US" sz="1200" dirty="0">
                  <a:latin typeface="+mj-ea"/>
                  <a:ea typeface="+mj-ea"/>
                </a:rPr>
                <a:t>使用空格缩进划分代码块</a:t>
              </a:r>
              <a:endParaRPr lang="en-US" altLang="zh-CN" sz="1200" dirty="0">
                <a:latin typeface="+mj-ea"/>
                <a:ea typeface="+mj-ea"/>
              </a:endParaRPr>
            </a:p>
            <a:p>
              <a:pPr marL="285750" indent="-285750" algn="just">
                <a:lnSpc>
                  <a:spcPct val="150000"/>
                </a:lnSpc>
                <a:buFont typeface="Arial" panose="020B0604020202020204" pitchFamily="34" charset="0"/>
                <a:buChar char="•"/>
              </a:pPr>
              <a:r>
                <a:rPr lang="zh-TW" altLang="en-US" sz="1200" dirty="0">
                  <a:latin typeface="+mj-ea"/>
                  <a:ea typeface="+mj-ea"/>
                </a:rPr>
                <a:t>结构清晰</a:t>
              </a:r>
              <a:endParaRPr lang="en-US" altLang="zh-TW" sz="1200" dirty="0">
                <a:latin typeface="+mj-ea"/>
                <a:ea typeface="+mj-ea"/>
              </a:endParaRPr>
            </a:p>
            <a:p>
              <a:pPr marL="285750" indent="-285750" algn="just">
                <a:lnSpc>
                  <a:spcPct val="150000"/>
                </a:lnSpc>
                <a:buFont typeface="Arial" panose="020B0604020202020204" pitchFamily="34" charset="0"/>
                <a:buChar char="•"/>
              </a:pPr>
              <a:r>
                <a:rPr lang="zh-CN" altLang="en-US" sz="1200" dirty="0">
                  <a:latin typeface="+mj-ea"/>
                  <a:ea typeface="+mj-ea"/>
                </a:rPr>
                <a:t>开发网站后台可以提高前期的开发效率</a:t>
              </a:r>
              <a:endParaRPr lang="en-US" altLang="zh-CN" sz="1200" dirty="0">
                <a:solidFill>
                  <a:schemeClr val="tx1">
                    <a:lumMod val="65000"/>
                    <a:lumOff val="35000"/>
                  </a:schemeClr>
                </a:solidFill>
                <a:latin typeface="+mj-ea"/>
                <a:ea typeface="+mj-ea"/>
              </a:endParaRPr>
            </a:p>
          </p:txBody>
        </p:sp>
      </p:grp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4377095" cy="812016"/>
            <a:chOff x="7318011" y="1456480"/>
            <a:chExt cx="4377095"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4377095"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开发语言</a:t>
              </a: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spTree>
    <p:extLst>
      <p:ext uri="{BB962C8B-B14F-4D97-AF65-F5344CB8AC3E}">
        <p14:creationId xmlns:p14="http://schemas.microsoft.com/office/powerpoint/2010/main" val="2727900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4355609" y="1968500"/>
            <a:ext cx="3700160" cy="3546870"/>
            <a:chOff x="4408133" y="1852424"/>
            <a:chExt cx="2965796" cy="3147313"/>
          </a:xfrm>
        </p:grpSpPr>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0544F"/>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rgbClr val="017E76"/>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1"/>
              </a:solidFill>
              <a:ln>
                <a:noFill/>
              </a:ln>
              <a:effectLst/>
            </p:spPr>
            <p:txBody>
              <a:bodyPr anchor="ctr"/>
              <a:lstStyle/>
              <a:p>
                <a:pPr algn="ctr"/>
                <a:endParaRPr/>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6141A"/>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rgbClr val="091E27"/>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2"/>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rgbClr val="017E76"/>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3"/>
              </a:solidFill>
              <a:ln>
                <a:noFill/>
              </a:ln>
              <a:effectLst/>
            </p:spPr>
            <p:txBody>
              <a:bodyPr anchor="ctr"/>
              <a:lstStyle/>
              <a:p>
                <a:pPr algn="ctr"/>
                <a:endParaRPr/>
              </a:p>
            </p:txBody>
          </p:sp>
        </p:grpSp>
        <p:sp>
          <p:nvSpPr>
            <p:cNvPr id="45" name="í$ḷiḓè">
              <a:extLst>
                <a:ext uri="{FF2B5EF4-FFF2-40B4-BE49-F238E27FC236}">
                  <a16:creationId xmlns:a16="http://schemas.microsoft.com/office/drawing/2014/main" id="{D0D59159-6E5E-4445-A7AE-AB0EDDAEE044}"/>
                </a:ext>
              </a:extLst>
            </p:cNvPr>
            <p:cNvSpPr>
              <a:spLocks/>
            </p:cNvSpPr>
            <p:nvPr/>
          </p:nvSpPr>
          <p:spPr bwMode="auto">
            <a:xfrm rot="1161022">
              <a:off x="4951213" y="4017589"/>
              <a:ext cx="528773"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400" dirty="0">
                  <a:solidFill>
                    <a:schemeClr val="bg1"/>
                  </a:solidFill>
                </a:rPr>
                <a:t>前端</a:t>
              </a:r>
            </a:p>
          </p:txBody>
        </p:sp>
        <p:sp>
          <p:nvSpPr>
            <p:cNvPr id="46" name="iS1iďe">
              <a:extLst>
                <a:ext uri="{FF2B5EF4-FFF2-40B4-BE49-F238E27FC236}">
                  <a16:creationId xmlns:a16="http://schemas.microsoft.com/office/drawing/2014/main" id="{9FD7E34B-C0F2-423D-AAD1-90188744A468}"/>
                </a:ext>
              </a:extLst>
            </p:cNvPr>
            <p:cNvSpPr>
              <a:spLocks/>
            </p:cNvSpPr>
            <p:nvPr/>
          </p:nvSpPr>
          <p:spPr bwMode="auto">
            <a:xfrm rot="1056546">
              <a:off x="5191167" y="3169799"/>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300" dirty="0">
                  <a:solidFill>
                    <a:schemeClr val="bg1"/>
                  </a:solidFill>
                </a:rPr>
                <a:t>前端</a:t>
              </a:r>
            </a:p>
          </p:txBody>
        </p:sp>
        <p:sp>
          <p:nvSpPr>
            <p:cNvPr id="47" name="ïSļïḑe">
              <a:extLst>
                <a:ext uri="{FF2B5EF4-FFF2-40B4-BE49-F238E27FC236}">
                  <a16:creationId xmlns:a16="http://schemas.microsoft.com/office/drawing/2014/main" id="{3995F050-A31E-42ED-9DC5-6FA4FF68039D}"/>
                </a:ext>
              </a:extLst>
            </p:cNvPr>
            <p:cNvSpPr>
              <a:spLocks/>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Autofit/>
              <a:scene3d>
                <a:camera prst="orthographicFront"/>
                <a:lightRig rig="threePt" dir="t"/>
              </a:scene3d>
              <a:sp3d contourW="12700"/>
            </a:bodyPr>
            <a:lstStyle/>
            <a:p>
              <a:pPr algn="ctr" defTabSz="228600">
                <a:defRPr/>
              </a:pPr>
              <a:r>
                <a:rPr lang="zh-CN" altLang="en-US" sz="1100" dirty="0">
                  <a:solidFill>
                    <a:schemeClr val="bg1"/>
                  </a:solidFill>
                </a:rPr>
                <a:t>前端</a:t>
              </a:r>
            </a:p>
          </p:txBody>
        </p:sp>
      </p:grpSp>
      <p:grpSp>
        <p:nvGrpSpPr>
          <p:cNvPr id="59" name="组合 58"/>
          <p:cNvGrpSpPr/>
          <p:nvPr/>
        </p:nvGrpSpPr>
        <p:grpSpPr>
          <a:xfrm>
            <a:off x="568765" y="4047056"/>
            <a:ext cx="3256601" cy="1496994"/>
            <a:chOff x="1541719" y="2358058"/>
            <a:chExt cx="3256601" cy="1496994"/>
          </a:xfrm>
        </p:grpSpPr>
        <p:sp>
          <p:nvSpPr>
            <p:cNvPr id="60" name="文本框 59"/>
            <p:cNvSpPr txBox="1"/>
            <p:nvPr/>
          </p:nvSpPr>
          <p:spPr>
            <a:xfrm>
              <a:off x="2664539" y="2358058"/>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Angular</a:t>
              </a:r>
              <a:endParaRPr lang="zh-CN" altLang="en-US" b="1" dirty="0">
                <a:solidFill>
                  <a:schemeClr val="tx1">
                    <a:lumMod val="75000"/>
                    <a:lumOff val="25000"/>
                  </a:schemeClr>
                </a:solidFill>
                <a:latin typeface="Century Gothic" panose="020B0502020202020204" pitchFamily="34" charset="0"/>
              </a:endParaRPr>
            </a:p>
          </p:txBody>
        </p:sp>
        <p:sp>
          <p:nvSpPr>
            <p:cNvPr id="61" name="文本框 60"/>
            <p:cNvSpPr txBox="1"/>
            <p:nvPr/>
          </p:nvSpPr>
          <p:spPr>
            <a:xfrm>
              <a:off x="1541719" y="2687681"/>
              <a:ext cx="3240611" cy="1167371"/>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t>核心特性：</a:t>
              </a:r>
              <a:r>
                <a:rPr lang="en-US" altLang="zh-TW" sz="1200" dirty="0"/>
                <a:t>MVC</a:t>
              </a:r>
              <a:r>
                <a:rPr lang="zh-TW" altLang="en-US" sz="1200" dirty="0"/>
                <a:t>、模块化、自动化双向数据绑定、语义化标签、依赖注入</a:t>
              </a:r>
              <a:endParaRPr lang="en-US" altLang="zh-TW" sz="1200" dirty="0"/>
            </a:p>
            <a:p>
              <a:pPr algn="r">
                <a:lnSpc>
                  <a:spcPct val="150000"/>
                </a:lnSpc>
              </a:pPr>
              <a:r>
                <a:rPr lang="zh-CN" altLang="en-US" sz="1200" dirty="0"/>
                <a:t>通过指令扩展了</a:t>
              </a:r>
              <a:r>
                <a:rPr lang="en-US" altLang="zh-CN" sz="1200" dirty="0"/>
                <a:t>HTML</a:t>
              </a:r>
              <a:r>
                <a:rPr lang="zh-CN" altLang="en-US" sz="1200" dirty="0"/>
                <a:t>，且通过表达式绑定数据到 </a:t>
              </a:r>
              <a:r>
                <a:rPr lang="en-US" altLang="zh-CN" sz="1200" dirty="0"/>
                <a:t>HTML</a:t>
              </a:r>
              <a:endParaRPr lang="zh-CN" altLang="en-US" sz="1200" dirty="0"/>
            </a:p>
          </p:txBody>
        </p:sp>
      </p:grpSp>
      <p:cxnSp>
        <p:nvCxnSpPr>
          <p:cNvPr id="63" name="直接连接符 62"/>
          <p:cNvCxnSpPr>
            <a:cxnSpLocks/>
          </p:cNvCxnSpPr>
          <p:nvPr/>
        </p:nvCxnSpPr>
        <p:spPr>
          <a:xfrm>
            <a:off x="4172238" y="2216597"/>
            <a:ext cx="1445448"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p:cNvCxnSpPr>
          <p:nvPr/>
        </p:nvCxnSpPr>
        <p:spPr>
          <a:xfrm>
            <a:off x="3971925" y="4326385"/>
            <a:ext cx="523875"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a:cxnSpLocks/>
          </p:cNvCxnSpPr>
          <p:nvPr/>
        </p:nvCxnSpPr>
        <p:spPr>
          <a:xfrm>
            <a:off x="7118807" y="3093949"/>
            <a:ext cx="994112"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619125" y="1705151"/>
            <a:ext cx="3206241" cy="1782796"/>
            <a:chOff x="1582480" y="2349127"/>
            <a:chExt cx="2744238" cy="1782796"/>
          </a:xfrm>
        </p:grpSpPr>
        <p:sp>
          <p:nvSpPr>
            <p:cNvPr id="74" name="文本框 73"/>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Vue</a:t>
              </a:r>
              <a:endParaRPr lang="zh-CN" altLang="en-US" b="1" dirty="0">
                <a:solidFill>
                  <a:schemeClr val="tx1">
                    <a:lumMod val="75000"/>
                    <a:lumOff val="25000"/>
                  </a:schemeClr>
                </a:solidFill>
                <a:latin typeface="Century Gothic" panose="020B0502020202020204" pitchFamily="34" charset="0"/>
              </a:endParaRPr>
            </a:p>
          </p:txBody>
        </p:sp>
        <p:sp>
          <p:nvSpPr>
            <p:cNvPr id="75" name="文本框 74"/>
            <p:cNvSpPr txBox="1"/>
            <p:nvPr/>
          </p:nvSpPr>
          <p:spPr>
            <a:xfrm>
              <a:off x="1582480" y="2687681"/>
              <a:ext cx="2744238" cy="1444242"/>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sz="1200" dirty="0"/>
                <a:t>Vue.js</a:t>
              </a:r>
              <a:r>
                <a:rPr lang="zh-CN" altLang="en-US" sz="1200" dirty="0"/>
                <a:t>是一套构建用户界面的渐进式框架，采用自底向上增量开发的设计</a:t>
              </a:r>
              <a:endParaRPr lang="en-US" altLang="zh-CN" sz="1200" dirty="0"/>
            </a:p>
            <a:p>
              <a:pPr algn="r">
                <a:lnSpc>
                  <a:spcPct val="150000"/>
                </a:lnSpc>
              </a:pPr>
              <a:r>
                <a:rPr lang="zh-CN" altLang="en-US" sz="1200" dirty="0"/>
                <a:t>只关注视图层，易与其它库或已有项目整合</a:t>
              </a:r>
              <a:endParaRPr lang="en-US" altLang="zh-CN" sz="1200" dirty="0"/>
            </a:p>
            <a:p>
              <a:pPr algn="r">
                <a:lnSpc>
                  <a:spcPct val="150000"/>
                </a:lnSpc>
              </a:pPr>
              <a:r>
                <a:rPr lang="zh-CN" altLang="en-US" sz="1200" dirty="0"/>
                <a:t>能驱动采用单文件组件和</a:t>
              </a:r>
              <a:r>
                <a:rPr lang="en-US" altLang="zh-CN" sz="1200" dirty="0"/>
                <a:t>Vue</a:t>
              </a:r>
              <a:r>
                <a:rPr lang="zh-CN" altLang="en-US" sz="1200" dirty="0"/>
                <a:t>生态系统支持的库开发的复杂单页应用</a:t>
              </a:r>
              <a:endParaRPr lang="en-US" altLang="zh-CN" sz="1200" dirty="0">
                <a:latin typeface="Century Gothic" panose="020B0502020202020204" pitchFamily="34" charset="0"/>
                <a:ea typeface="+mj-ea"/>
              </a:endParaRPr>
            </a:p>
          </p:txBody>
        </p:sp>
      </p:grp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4377095" cy="812016"/>
            <a:chOff x="7318011" y="1456480"/>
            <a:chExt cx="4377095"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4377095"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开发框架</a:t>
              </a: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grpSp>
        <p:nvGrpSpPr>
          <p:cNvPr id="36" name="组合 35">
            <a:extLst>
              <a:ext uri="{FF2B5EF4-FFF2-40B4-BE49-F238E27FC236}">
                <a16:creationId xmlns:a16="http://schemas.microsoft.com/office/drawing/2014/main" id="{7C80AD3D-8B05-47DE-9899-7F87C97B1FA6}"/>
              </a:ext>
            </a:extLst>
          </p:cNvPr>
          <p:cNvGrpSpPr/>
          <p:nvPr/>
        </p:nvGrpSpPr>
        <p:grpSpPr>
          <a:xfrm>
            <a:off x="8351773" y="2747347"/>
            <a:ext cx="3406081" cy="1718513"/>
            <a:chOff x="1541719" y="2413410"/>
            <a:chExt cx="2915448" cy="1718513"/>
          </a:xfrm>
        </p:grpSpPr>
        <p:sp>
          <p:nvSpPr>
            <p:cNvPr id="37" name="文本框 36">
              <a:extLst>
                <a:ext uri="{FF2B5EF4-FFF2-40B4-BE49-F238E27FC236}">
                  <a16:creationId xmlns:a16="http://schemas.microsoft.com/office/drawing/2014/main" id="{511059C5-D64B-4EA2-A43F-49CA965F09DD}"/>
                </a:ext>
              </a:extLst>
            </p:cNvPr>
            <p:cNvSpPr txBox="1"/>
            <p:nvPr/>
          </p:nvSpPr>
          <p:spPr>
            <a:xfrm>
              <a:off x="1541719" y="2413410"/>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React</a:t>
              </a:r>
              <a:endParaRPr lang="zh-CN" altLang="en-US" b="1" dirty="0">
                <a:solidFill>
                  <a:schemeClr val="tx1">
                    <a:lumMod val="75000"/>
                    <a:lumOff val="25000"/>
                  </a:schemeClr>
                </a:solidFill>
                <a:latin typeface="Century Gothic" panose="020B0502020202020204" pitchFamily="34" charset="0"/>
              </a:endParaRPr>
            </a:p>
          </p:txBody>
        </p:sp>
        <p:sp>
          <p:nvSpPr>
            <p:cNvPr id="40" name="文本框 39">
              <a:extLst>
                <a:ext uri="{FF2B5EF4-FFF2-40B4-BE49-F238E27FC236}">
                  <a16:creationId xmlns:a16="http://schemas.microsoft.com/office/drawing/2014/main" id="{58377C13-741C-4FF8-AEA8-A0F651BA7166}"/>
                </a:ext>
              </a:extLst>
            </p:cNvPr>
            <p:cNvSpPr txBox="1"/>
            <p:nvPr/>
          </p:nvSpPr>
          <p:spPr>
            <a:xfrm>
              <a:off x="1541719" y="2687681"/>
              <a:ext cx="2915448" cy="1444242"/>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t>React</a:t>
              </a:r>
              <a:r>
                <a:rPr lang="zh-CN" altLang="en-US" sz="1200" dirty="0"/>
                <a:t>框架属于性能出众，代码逻辑非常简单</a:t>
              </a:r>
              <a:endParaRPr lang="en-US" altLang="zh-CN" sz="1200" dirty="0"/>
            </a:p>
            <a:p>
              <a:pPr>
                <a:lnSpc>
                  <a:spcPct val="150000"/>
                </a:lnSpc>
              </a:pPr>
              <a:r>
                <a:rPr lang="zh-CN" altLang="en-US" sz="1200" dirty="0"/>
                <a:t>声明式设计：采用声明范式，轻松描述应用</a:t>
              </a:r>
              <a:endParaRPr lang="en-US" altLang="zh-CN" sz="1200" dirty="0"/>
            </a:p>
            <a:p>
              <a:pPr>
                <a:lnSpc>
                  <a:spcPct val="150000"/>
                </a:lnSpc>
              </a:pPr>
              <a:r>
                <a:rPr lang="zh-CN" altLang="en-US" sz="1200" dirty="0"/>
                <a:t>高效：通过对</a:t>
              </a:r>
              <a:r>
                <a:rPr lang="en-US" altLang="zh-CN" sz="1200" dirty="0"/>
                <a:t>DOM</a:t>
              </a:r>
              <a:r>
                <a:rPr lang="zh-CN" altLang="en-US" sz="1200" dirty="0"/>
                <a:t>的模拟，最大限度地减少与</a:t>
              </a:r>
              <a:r>
                <a:rPr lang="en-US" altLang="zh-CN" sz="1200" dirty="0"/>
                <a:t>DOM</a:t>
              </a:r>
              <a:r>
                <a:rPr lang="zh-CN" altLang="en-US" sz="1200" dirty="0"/>
                <a:t>的交互</a:t>
              </a:r>
              <a:endParaRPr lang="en-US" altLang="zh-CN" sz="1200" dirty="0"/>
            </a:p>
            <a:p>
              <a:pPr>
                <a:lnSpc>
                  <a:spcPct val="150000"/>
                </a:lnSpc>
              </a:pPr>
              <a:r>
                <a:rPr lang="zh-CN" altLang="en-US" sz="1200" dirty="0"/>
                <a:t>灵活：</a:t>
              </a:r>
              <a:r>
                <a:rPr lang="en-US" altLang="zh-CN" sz="1200" dirty="0"/>
                <a:t>React</a:t>
              </a:r>
              <a:r>
                <a:rPr lang="zh-CN" altLang="en-US" sz="1200" dirty="0"/>
                <a:t>可以与已知的库或框架很好地配合</a:t>
              </a:r>
              <a:endParaRPr lang="en-US" altLang="zh-CN" sz="1200" dirty="0">
                <a:solidFill>
                  <a:schemeClr val="tx1">
                    <a:lumMod val="65000"/>
                    <a:lumOff val="35000"/>
                  </a:schemeClr>
                </a:solidFill>
                <a:latin typeface="Century Gothic" panose="020B0502020202020204" pitchFamily="34" charset="0"/>
                <a:ea typeface="+mj-ea"/>
              </a:endParaRPr>
            </a:p>
          </p:txBody>
        </p:sp>
      </p:grpSp>
    </p:spTree>
    <p:extLst>
      <p:ext uri="{BB962C8B-B14F-4D97-AF65-F5344CB8AC3E}">
        <p14:creationId xmlns:p14="http://schemas.microsoft.com/office/powerpoint/2010/main" val="1745111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4186173" y="1729016"/>
            <a:ext cx="3648204" cy="3870324"/>
            <a:chOff x="3872920" y="1852424"/>
            <a:chExt cx="4036217" cy="4281963"/>
          </a:xfrm>
        </p:grpSpPr>
        <p:grpSp>
          <p:nvGrpSpPr>
            <p:cNvPr id="40" name="ïṥḻiḑé">
              <a:extLst>
                <a:ext uri="{FF2B5EF4-FFF2-40B4-BE49-F238E27FC236}">
                  <a16:creationId xmlns:a16="http://schemas.microsoft.com/office/drawing/2014/main" id="{C2EBCD5A-F9A0-46A1-87CB-4431D65FF34F}"/>
                </a:ext>
              </a:extLst>
            </p:cNvPr>
            <p:cNvGrpSpPr/>
            <p:nvPr/>
          </p:nvGrpSpPr>
          <p:grpSpPr>
            <a:xfrm>
              <a:off x="3872920" y="4112842"/>
              <a:ext cx="4036217" cy="2021545"/>
              <a:chOff x="4063207" y="4258807"/>
              <a:chExt cx="4184973" cy="2090400"/>
            </a:xfrm>
          </p:grpSpPr>
          <p:sp>
            <p:nvSpPr>
              <p:cNvPr id="56" name="îŝḻîḍè">
                <a:extLst>
                  <a:ext uri="{FF2B5EF4-FFF2-40B4-BE49-F238E27FC236}">
                    <a16:creationId xmlns:a16="http://schemas.microsoft.com/office/drawing/2014/main" id="{8B7236C2-3334-41D0-9E17-542532189C14}"/>
                  </a:ext>
                </a:extLst>
              </p:cNvPr>
              <p:cNvSpPr>
                <a:spLocks/>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solidFill>
                <a:schemeClr val="accent1">
                  <a:lumMod val="75000"/>
                </a:schemeClr>
              </a:solidFill>
              <a:ln>
                <a:noFill/>
              </a:ln>
              <a:effectLst/>
            </p:spPr>
            <p:txBody>
              <a:bodyPr anchor="ctr"/>
              <a:lstStyle/>
              <a:p>
                <a:pPr algn="ctr"/>
                <a:endParaRPr/>
              </a:p>
            </p:txBody>
          </p:sp>
          <p:sp>
            <p:nvSpPr>
              <p:cNvPr id="57" name="îšlíḋé">
                <a:extLst>
                  <a:ext uri="{FF2B5EF4-FFF2-40B4-BE49-F238E27FC236}">
                    <a16:creationId xmlns:a16="http://schemas.microsoft.com/office/drawing/2014/main" id="{0C070F8F-C05B-4FF2-A22C-03D82CCCE9DA}"/>
                  </a:ext>
                </a:extLst>
              </p:cNvPr>
              <p:cNvSpPr>
                <a:spLocks/>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1">
                  <a:lumMod val="50000"/>
                </a:schemeClr>
              </a:solidFill>
              <a:ln>
                <a:noFill/>
              </a:ln>
              <a:effectLst/>
            </p:spPr>
            <p:txBody>
              <a:bodyPr anchor="ctr"/>
              <a:lstStyle/>
              <a:p>
                <a:pPr algn="ctr"/>
                <a:endParaRPr/>
              </a:p>
            </p:txBody>
          </p:sp>
          <p:sp>
            <p:nvSpPr>
              <p:cNvPr id="58" name="ïšlíḑe">
                <a:extLst>
                  <a:ext uri="{FF2B5EF4-FFF2-40B4-BE49-F238E27FC236}">
                    <a16:creationId xmlns:a16="http://schemas.microsoft.com/office/drawing/2014/main" id="{9CB9C9B2-0693-441B-B6CA-C15F01A25C1F}"/>
                  </a:ext>
                </a:extLst>
              </p:cNvPr>
              <p:cNvSpPr>
                <a:spLocks/>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solidFill>
                <a:schemeClr val="accent1"/>
              </a:solidFill>
              <a:ln>
                <a:noFill/>
              </a:ln>
              <a:effectLst/>
            </p:spPr>
            <p:txBody>
              <a:bodyPr anchor="ctr"/>
              <a:lstStyle/>
              <a:p>
                <a:pPr algn="ctr"/>
                <a:endParaRPr/>
              </a:p>
            </p:txBody>
          </p:sp>
        </p:grpSp>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lumMod val="50000"/>
                </a:schemeClr>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2">
                  <a:lumMod val="75000"/>
                </a:schemeClr>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2"/>
              </a:solidFill>
              <a:ln>
                <a:noFill/>
              </a:ln>
              <a:effectLst/>
            </p:spPr>
            <p:txBody>
              <a:bodyPr anchor="ctr"/>
              <a:lstStyle/>
              <a:p>
                <a:pPr algn="ctr"/>
                <a:endParaRPr/>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3">
                  <a:lumMod val="50000"/>
                </a:schemeClr>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3">
                  <a:lumMod val="75000"/>
                </a:schemeClr>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3"/>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4">
                  <a:lumMod val="75000"/>
                </a:schemeClr>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4"/>
              </a:solidFill>
              <a:ln>
                <a:noFill/>
              </a:ln>
              <a:effectLst/>
            </p:spPr>
            <p:txBody>
              <a:bodyPr anchor="ctr"/>
              <a:lstStyle/>
              <a:p>
                <a:pPr algn="ctr"/>
                <a:endParaRPr/>
              </a:p>
            </p:txBody>
          </p:sp>
        </p:grpSp>
        <p:sp>
          <p:nvSpPr>
            <p:cNvPr id="45" name="í$ḷiḓè">
              <a:extLst>
                <a:ext uri="{FF2B5EF4-FFF2-40B4-BE49-F238E27FC236}">
                  <a16:creationId xmlns:a16="http://schemas.microsoft.com/office/drawing/2014/main" id="{D0D59159-6E5E-4445-A7AE-AB0EDDAEE044}"/>
                </a:ext>
              </a:extLst>
            </p:cNvPr>
            <p:cNvSpPr>
              <a:spLocks/>
            </p:cNvSpPr>
            <p:nvPr/>
          </p:nvSpPr>
          <p:spPr bwMode="auto">
            <a:xfrm rot="1161022">
              <a:off x="4951213" y="4017589"/>
              <a:ext cx="528773"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400" dirty="0">
                  <a:solidFill>
                    <a:schemeClr val="bg1"/>
                  </a:solidFill>
                </a:rPr>
                <a:t>后端</a:t>
              </a:r>
            </a:p>
          </p:txBody>
        </p:sp>
        <p:sp>
          <p:nvSpPr>
            <p:cNvPr id="47" name="ïSļïḑe">
              <a:extLst>
                <a:ext uri="{FF2B5EF4-FFF2-40B4-BE49-F238E27FC236}">
                  <a16:creationId xmlns:a16="http://schemas.microsoft.com/office/drawing/2014/main" id="{3995F050-A31E-42ED-9DC5-6FA4FF68039D}"/>
                </a:ext>
              </a:extLst>
            </p:cNvPr>
            <p:cNvSpPr>
              <a:spLocks/>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Autofit/>
              <a:scene3d>
                <a:camera prst="orthographicFront"/>
                <a:lightRig rig="threePt" dir="t"/>
              </a:scene3d>
              <a:sp3d contourW="12700"/>
            </a:bodyPr>
            <a:lstStyle/>
            <a:p>
              <a:pPr algn="ctr" defTabSz="228600">
                <a:defRPr/>
              </a:pPr>
              <a:r>
                <a:rPr lang="zh-CN" altLang="en-US" sz="1100" dirty="0">
                  <a:solidFill>
                    <a:schemeClr val="bg1"/>
                  </a:solidFill>
                </a:rPr>
                <a:t>后端</a:t>
              </a:r>
            </a:p>
          </p:txBody>
        </p:sp>
      </p:grpSp>
      <p:grpSp>
        <p:nvGrpSpPr>
          <p:cNvPr id="73" name="组合 72"/>
          <p:cNvGrpSpPr/>
          <p:nvPr/>
        </p:nvGrpSpPr>
        <p:grpSpPr>
          <a:xfrm>
            <a:off x="802240" y="1818091"/>
            <a:ext cx="2784999" cy="590867"/>
            <a:chOff x="1541719" y="2349127"/>
            <a:chExt cx="2784999" cy="590867"/>
          </a:xfrm>
        </p:grpSpPr>
        <p:sp>
          <p:nvSpPr>
            <p:cNvPr id="74" name="文本框 73"/>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endParaRPr lang="zh-CN" altLang="en-US" b="1" dirty="0">
                <a:solidFill>
                  <a:schemeClr val="tx1">
                    <a:lumMod val="75000"/>
                    <a:lumOff val="25000"/>
                  </a:schemeClr>
                </a:solidFill>
                <a:latin typeface="Century Gothic" panose="020B0502020202020204" pitchFamily="34" charset="0"/>
              </a:endParaRPr>
            </a:p>
          </p:txBody>
        </p:sp>
        <p:sp>
          <p:nvSpPr>
            <p:cNvPr id="75" name="文本框 74"/>
            <p:cNvSpPr txBox="1"/>
            <p:nvPr/>
          </p:nvSpPr>
          <p:spPr>
            <a:xfrm>
              <a:off x="1541719" y="2687681"/>
              <a:ext cx="2784999" cy="252313"/>
            </a:xfrm>
            <a:prstGeom prst="rect">
              <a:avLst/>
            </a:prstGeom>
            <a:noFill/>
          </p:spPr>
          <p:txBody>
            <a:bodyPr wrap="square" rtlCol="0">
              <a:spAutoFit/>
              <a:scene3d>
                <a:camera prst="orthographicFront"/>
                <a:lightRig rig="threePt" dir="t"/>
              </a:scene3d>
              <a:sp3d contourW="12700"/>
            </a:bodyPr>
            <a:lstStyle/>
            <a:p>
              <a:pPr algn="r">
                <a:lnSpc>
                  <a:spcPct val="114000"/>
                </a:lnSpc>
              </a:pPr>
              <a:endParaRPr lang="en-US" altLang="zh-CN" sz="1000" dirty="0">
                <a:solidFill>
                  <a:schemeClr val="tx1">
                    <a:lumMod val="65000"/>
                    <a:lumOff val="35000"/>
                  </a:schemeClr>
                </a:solidFill>
                <a:latin typeface="Century Gothic" panose="020B0502020202020204" pitchFamily="34" charset="0"/>
                <a:ea typeface="+mj-ea"/>
              </a:endParaRPr>
            </a:p>
          </p:txBody>
        </p:sp>
      </p:grp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4377095" cy="812016"/>
            <a:chOff x="7318011" y="1456480"/>
            <a:chExt cx="4377095"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4377095"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开发框架</a:t>
              </a: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cxnSp>
        <p:nvCxnSpPr>
          <p:cNvPr id="37" name="直接连接符 36">
            <a:extLst>
              <a:ext uri="{FF2B5EF4-FFF2-40B4-BE49-F238E27FC236}">
                <a16:creationId xmlns:a16="http://schemas.microsoft.com/office/drawing/2014/main" id="{462C951F-344A-4217-A55D-C8A898FD4B72}"/>
              </a:ext>
            </a:extLst>
          </p:cNvPr>
          <p:cNvCxnSpPr>
            <a:cxnSpLocks/>
          </p:cNvCxnSpPr>
          <p:nvPr/>
        </p:nvCxnSpPr>
        <p:spPr>
          <a:xfrm>
            <a:off x="7692802" y="4108286"/>
            <a:ext cx="464283"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6336AFB8-04FB-428D-A397-1BF8793AF43B}"/>
              </a:ext>
            </a:extLst>
          </p:cNvPr>
          <p:cNvGrpSpPr/>
          <p:nvPr/>
        </p:nvGrpSpPr>
        <p:grpSpPr>
          <a:xfrm>
            <a:off x="7924943" y="1107484"/>
            <a:ext cx="3253864" cy="2075183"/>
            <a:chOff x="1541719" y="2333738"/>
            <a:chExt cx="2784999" cy="2075183"/>
          </a:xfrm>
        </p:grpSpPr>
        <p:sp>
          <p:nvSpPr>
            <p:cNvPr id="46" name="文本框 45">
              <a:extLst>
                <a:ext uri="{FF2B5EF4-FFF2-40B4-BE49-F238E27FC236}">
                  <a16:creationId xmlns:a16="http://schemas.microsoft.com/office/drawing/2014/main" id="{8D5C3798-00F7-45E9-BFFA-D4CEE91791EA}"/>
                </a:ext>
              </a:extLst>
            </p:cNvPr>
            <p:cNvSpPr txBox="1"/>
            <p:nvPr/>
          </p:nvSpPr>
          <p:spPr>
            <a:xfrm>
              <a:off x="1541719" y="2333738"/>
              <a:ext cx="1772087"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SpingFramework</a:t>
              </a:r>
              <a:endParaRPr lang="zh-CN" altLang="en-US" b="1" dirty="0">
                <a:solidFill>
                  <a:schemeClr val="tx1">
                    <a:lumMod val="75000"/>
                    <a:lumOff val="25000"/>
                  </a:schemeClr>
                </a:solidFill>
                <a:latin typeface="Century Gothic" panose="020B0502020202020204" pitchFamily="34" charset="0"/>
              </a:endParaRPr>
            </a:p>
          </p:txBody>
        </p:sp>
        <p:sp>
          <p:nvSpPr>
            <p:cNvPr id="63" name="文本框 62">
              <a:extLst>
                <a:ext uri="{FF2B5EF4-FFF2-40B4-BE49-F238E27FC236}">
                  <a16:creationId xmlns:a16="http://schemas.microsoft.com/office/drawing/2014/main" id="{3D11E6BC-397C-4CF8-8256-4974612FBD25}"/>
                </a:ext>
              </a:extLst>
            </p:cNvPr>
            <p:cNvSpPr txBox="1"/>
            <p:nvPr/>
          </p:nvSpPr>
          <p:spPr>
            <a:xfrm>
              <a:off x="1541719" y="2687681"/>
              <a:ext cx="2784999" cy="172124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t>Spring </a:t>
              </a:r>
              <a:r>
                <a:rPr lang="zh-CN" altLang="en-US" sz="1200" dirty="0"/>
                <a:t>框架是 </a:t>
              </a:r>
              <a:r>
                <a:rPr lang="en-US" altLang="zh-CN" sz="1200" dirty="0"/>
                <a:t>Java </a:t>
              </a:r>
              <a:r>
                <a:rPr lang="zh-CN" altLang="en-US" sz="1200" dirty="0"/>
                <a:t>平台的一个开源的全栈应用程序框架和控制反转容器实现</a:t>
              </a:r>
              <a:endParaRPr lang="en-US" altLang="zh-CN" sz="1200" dirty="0"/>
            </a:p>
            <a:p>
              <a:pPr>
                <a:lnSpc>
                  <a:spcPct val="150000"/>
                </a:lnSpc>
              </a:pPr>
              <a:r>
                <a:rPr lang="en-US" altLang="zh-TW" sz="1200" dirty="0"/>
                <a:t>Spring </a:t>
              </a:r>
              <a:r>
                <a:rPr lang="zh-TW" altLang="en-US" sz="1200" dirty="0"/>
                <a:t>模块构建在核心容器之上，核心容器定义了创建、配置和管理 </a:t>
              </a:r>
              <a:r>
                <a:rPr lang="en-US" altLang="zh-TW" sz="1200" dirty="0"/>
                <a:t>bean </a:t>
              </a:r>
              <a:r>
                <a:rPr lang="zh-TW" altLang="en-US" sz="1200" dirty="0"/>
                <a:t>的方式</a:t>
              </a:r>
              <a:endParaRPr lang="en-US" altLang="zh-TW" sz="1200" dirty="0"/>
            </a:p>
            <a:p>
              <a:pPr>
                <a:lnSpc>
                  <a:spcPct val="150000"/>
                </a:lnSpc>
              </a:pPr>
              <a:r>
                <a:rPr lang="en-US" altLang="zh-CN" sz="1200" dirty="0"/>
                <a:t>Spring </a:t>
              </a:r>
              <a:r>
                <a:rPr lang="zh-CN" altLang="en-US" sz="1200" dirty="0"/>
                <a:t>还为基于 </a:t>
              </a:r>
              <a:r>
                <a:rPr lang="en-US" altLang="zh-CN" sz="1200" dirty="0"/>
                <a:t>Java </a:t>
              </a:r>
              <a:r>
                <a:rPr lang="zh-CN" altLang="en-US" sz="1200" dirty="0"/>
                <a:t>企业版平台构建的 </a:t>
              </a:r>
              <a:r>
                <a:rPr lang="en-US" altLang="zh-CN" sz="1200" dirty="0"/>
                <a:t>Web </a:t>
              </a:r>
              <a:r>
                <a:rPr lang="zh-CN" altLang="en-US" sz="1200" dirty="0"/>
                <a:t>应用提供了大量的拓展支持</a:t>
              </a:r>
              <a:endParaRPr lang="en-US" altLang="zh-CN" sz="1200" dirty="0">
                <a:latin typeface="Century Gothic" panose="020B0502020202020204" pitchFamily="34" charset="0"/>
                <a:ea typeface="+mj-ea"/>
              </a:endParaRPr>
            </a:p>
          </p:txBody>
        </p:sp>
      </p:grpSp>
      <p:cxnSp>
        <p:nvCxnSpPr>
          <p:cNvPr id="66" name="直接连接符 65">
            <a:extLst>
              <a:ext uri="{FF2B5EF4-FFF2-40B4-BE49-F238E27FC236}">
                <a16:creationId xmlns:a16="http://schemas.microsoft.com/office/drawing/2014/main" id="{DFF536EC-A80F-481B-98E2-6096212869A1}"/>
              </a:ext>
            </a:extLst>
          </p:cNvPr>
          <p:cNvCxnSpPr>
            <a:cxnSpLocks/>
          </p:cNvCxnSpPr>
          <p:nvPr/>
        </p:nvCxnSpPr>
        <p:spPr>
          <a:xfrm>
            <a:off x="4186173" y="3615308"/>
            <a:ext cx="50973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67D2C82E-7510-4FF7-B866-E2912A41CBDF}"/>
              </a:ext>
            </a:extLst>
          </p:cNvPr>
          <p:cNvGrpSpPr/>
          <p:nvPr/>
        </p:nvGrpSpPr>
        <p:grpSpPr>
          <a:xfrm>
            <a:off x="441575" y="3330422"/>
            <a:ext cx="3600737" cy="2059794"/>
            <a:chOff x="1541718" y="2349127"/>
            <a:chExt cx="2911437" cy="2059794"/>
          </a:xfrm>
        </p:grpSpPr>
        <p:sp>
          <p:nvSpPr>
            <p:cNvPr id="71" name="文本框 70">
              <a:extLst>
                <a:ext uri="{FF2B5EF4-FFF2-40B4-BE49-F238E27FC236}">
                  <a16:creationId xmlns:a16="http://schemas.microsoft.com/office/drawing/2014/main" id="{9A77AF02-C666-4B62-A92F-A2E3EB8F53C9}"/>
                </a:ext>
              </a:extLst>
            </p:cNvPr>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MyBatis</a:t>
              </a:r>
              <a:endParaRPr lang="zh-CN" altLang="en-US" b="1" dirty="0">
                <a:solidFill>
                  <a:schemeClr val="tx1">
                    <a:lumMod val="75000"/>
                    <a:lumOff val="25000"/>
                  </a:schemeClr>
                </a:solidFill>
                <a:latin typeface="Century Gothic" panose="020B0502020202020204" pitchFamily="34" charset="0"/>
              </a:endParaRPr>
            </a:p>
          </p:txBody>
        </p:sp>
        <p:sp>
          <p:nvSpPr>
            <p:cNvPr id="72" name="文本框 71">
              <a:extLst>
                <a:ext uri="{FF2B5EF4-FFF2-40B4-BE49-F238E27FC236}">
                  <a16:creationId xmlns:a16="http://schemas.microsoft.com/office/drawing/2014/main" id="{833A0AD2-B97F-40DE-B0FC-12747E611578}"/>
                </a:ext>
              </a:extLst>
            </p:cNvPr>
            <p:cNvSpPr txBox="1"/>
            <p:nvPr/>
          </p:nvSpPr>
          <p:spPr>
            <a:xfrm>
              <a:off x="1541718" y="2687681"/>
              <a:ext cx="2911437" cy="172124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t>是一个 </a:t>
              </a:r>
              <a:r>
                <a:rPr lang="en-US" altLang="zh-CN" sz="1200" dirty="0"/>
                <a:t>Java </a:t>
              </a:r>
              <a:r>
                <a:rPr lang="zh-CN" altLang="en-US" sz="1200" dirty="0"/>
                <a:t>持久化框架，通过 </a:t>
              </a:r>
              <a:r>
                <a:rPr lang="en-US" altLang="zh-CN" sz="1200" dirty="0"/>
                <a:t>XML </a:t>
              </a:r>
              <a:r>
                <a:rPr lang="zh-CN" altLang="en-US" sz="1200" dirty="0"/>
                <a:t>描述符或注解把对象与存储过程或 </a:t>
              </a:r>
              <a:r>
                <a:rPr lang="en-US" altLang="zh-CN" sz="1200" dirty="0"/>
                <a:t>SQL </a:t>
              </a:r>
              <a:r>
                <a:rPr lang="zh-CN" altLang="en-US" sz="1200" dirty="0"/>
                <a:t>语句关联起来。</a:t>
              </a:r>
              <a:endParaRPr lang="en-US" altLang="zh-CN" sz="1200" dirty="0"/>
            </a:p>
            <a:p>
              <a:pPr algn="r">
                <a:lnSpc>
                  <a:spcPct val="150000"/>
                </a:lnSpc>
              </a:pPr>
              <a:r>
                <a:rPr lang="zh-TW" altLang="en-US" sz="1200" dirty="0"/>
                <a:t>与 </a:t>
              </a:r>
              <a:r>
                <a:rPr lang="en-US" altLang="zh-TW" sz="1200" dirty="0"/>
                <a:t>Spring Framework </a:t>
              </a:r>
              <a:r>
                <a:rPr lang="zh-TW" altLang="en-US" sz="1200" dirty="0"/>
                <a:t>和 </a:t>
              </a:r>
              <a:r>
                <a:rPr lang="en-US" altLang="zh-TW" sz="1200" dirty="0"/>
                <a:t>Google </a:t>
              </a:r>
              <a:r>
                <a:rPr lang="en-US" altLang="zh-TW" sz="1200" dirty="0" err="1"/>
                <a:t>Guice</a:t>
              </a:r>
              <a:r>
                <a:rPr lang="en-US" altLang="zh-TW" sz="1200" dirty="0"/>
                <a:t> </a:t>
              </a:r>
              <a:r>
                <a:rPr lang="zh-TW" altLang="en-US" sz="1200" dirty="0"/>
                <a:t>集成，使开发者免于依赖性问题</a:t>
              </a:r>
              <a:endParaRPr lang="en-US" altLang="zh-TW" sz="1200" dirty="0"/>
            </a:p>
            <a:p>
              <a:pPr algn="r">
                <a:lnSpc>
                  <a:spcPct val="150000"/>
                </a:lnSpc>
              </a:pPr>
              <a:r>
                <a:rPr lang="zh-CN" altLang="en-US" sz="1200" dirty="0"/>
                <a:t>支持声明式数据缓存，提供了基于 </a:t>
              </a:r>
              <a:r>
                <a:rPr lang="en-US" altLang="zh-CN" sz="1200" dirty="0"/>
                <a:t>Java HashMap </a:t>
              </a:r>
              <a:r>
                <a:rPr lang="zh-CN" altLang="en-US" sz="1200" dirty="0"/>
                <a:t>的默认缓存实现，还提供 </a:t>
              </a:r>
              <a:r>
                <a:rPr lang="en-US" altLang="zh-CN" sz="1200" dirty="0"/>
                <a:t>API </a:t>
              </a:r>
              <a:r>
                <a:rPr lang="zh-CN" altLang="en-US" sz="1200" dirty="0"/>
                <a:t>供其他缓存实现使用</a:t>
              </a:r>
              <a:endParaRPr lang="en-US" altLang="zh-CN" sz="1200" dirty="0">
                <a:solidFill>
                  <a:schemeClr val="tx1">
                    <a:lumMod val="65000"/>
                    <a:lumOff val="35000"/>
                  </a:schemeClr>
                </a:solidFill>
                <a:latin typeface="Century Gothic" panose="020B0502020202020204" pitchFamily="34" charset="0"/>
                <a:ea typeface="+mj-ea"/>
              </a:endParaRPr>
            </a:p>
          </p:txBody>
        </p:sp>
      </p:grpSp>
      <p:grpSp>
        <p:nvGrpSpPr>
          <p:cNvPr id="79" name="组合 78">
            <a:extLst>
              <a:ext uri="{FF2B5EF4-FFF2-40B4-BE49-F238E27FC236}">
                <a16:creationId xmlns:a16="http://schemas.microsoft.com/office/drawing/2014/main" id="{9CCC6D15-65AC-4617-ADCB-52E0FB0BF46B}"/>
              </a:ext>
            </a:extLst>
          </p:cNvPr>
          <p:cNvGrpSpPr/>
          <p:nvPr/>
        </p:nvGrpSpPr>
        <p:grpSpPr>
          <a:xfrm>
            <a:off x="8383513" y="3835667"/>
            <a:ext cx="3240611" cy="2059923"/>
            <a:chOff x="1541719" y="2349127"/>
            <a:chExt cx="3240611" cy="2059923"/>
          </a:xfrm>
        </p:grpSpPr>
        <p:sp>
          <p:nvSpPr>
            <p:cNvPr id="80" name="文本框 79">
              <a:extLst>
                <a:ext uri="{FF2B5EF4-FFF2-40B4-BE49-F238E27FC236}">
                  <a16:creationId xmlns:a16="http://schemas.microsoft.com/office/drawing/2014/main" id="{AC34A0D0-5B71-4693-A2D2-2704B0BEB203}"/>
                </a:ext>
              </a:extLst>
            </p:cNvPr>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Spring Boot</a:t>
              </a:r>
              <a:endParaRPr lang="zh-CN" altLang="en-US" b="1" dirty="0">
                <a:solidFill>
                  <a:schemeClr val="tx1">
                    <a:lumMod val="75000"/>
                    <a:lumOff val="25000"/>
                  </a:schemeClr>
                </a:solidFill>
                <a:latin typeface="Century Gothic" panose="020B0502020202020204" pitchFamily="34" charset="0"/>
              </a:endParaRPr>
            </a:p>
          </p:txBody>
        </p:sp>
        <p:sp>
          <p:nvSpPr>
            <p:cNvPr id="81" name="文本框 80">
              <a:extLst>
                <a:ext uri="{FF2B5EF4-FFF2-40B4-BE49-F238E27FC236}">
                  <a16:creationId xmlns:a16="http://schemas.microsoft.com/office/drawing/2014/main" id="{A6381BD2-EEFD-41FC-8F7F-FDF31EE884BA}"/>
                </a:ext>
              </a:extLst>
            </p:cNvPr>
            <p:cNvSpPr txBox="1"/>
            <p:nvPr/>
          </p:nvSpPr>
          <p:spPr>
            <a:xfrm>
              <a:off x="1541719" y="2687681"/>
              <a:ext cx="3240611" cy="1721369"/>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t>设计目的是用来简化新 </a:t>
              </a:r>
              <a:r>
                <a:rPr lang="en-US" altLang="zh-CN" sz="1200" dirty="0"/>
                <a:t>Spring </a:t>
              </a:r>
              <a:r>
                <a:rPr lang="zh-CN" altLang="en-US" sz="1200" dirty="0"/>
                <a:t>应用的初始搭建以及开发过程，使用了特定的方式来进行配置，使开发人员不再需要定义样板化的配置。</a:t>
              </a:r>
            </a:p>
            <a:p>
              <a:pPr>
                <a:lnSpc>
                  <a:spcPct val="150000"/>
                </a:lnSpc>
              </a:pPr>
              <a:r>
                <a:rPr lang="zh-CN" altLang="en-US" sz="1200" dirty="0"/>
                <a:t>将 </a:t>
              </a:r>
              <a:r>
                <a:rPr lang="en-US" altLang="zh-CN" sz="1200" dirty="0"/>
                <a:t>Spring Framework </a:t>
              </a:r>
              <a:r>
                <a:rPr lang="zh-CN" altLang="en-US" sz="1200" dirty="0"/>
                <a:t>中的各个框架配置起来，减少开发人员的配置工作，使得 </a:t>
              </a:r>
              <a:r>
                <a:rPr lang="en-US" altLang="zh-CN" sz="1200" dirty="0"/>
                <a:t>Spring Framework </a:t>
              </a:r>
              <a:r>
                <a:rPr lang="zh-CN" altLang="en-US" sz="1200" dirty="0"/>
                <a:t>具有了开箱即用的优点。</a:t>
              </a:r>
            </a:p>
          </p:txBody>
        </p:sp>
      </p:grpSp>
      <p:cxnSp>
        <p:nvCxnSpPr>
          <p:cNvPr id="82" name="直接连接符 81">
            <a:extLst>
              <a:ext uri="{FF2B5EF4-FFF2-40B4-BE49-F238E27FC236}">
                <a16:creationId xmlns:a16="http://schemas.microsoft.com/office/drawing/2014/main" id="{79447773-4F66-42D2-B665-C69AB15E460A}"/>
              </a:ext>
            </a:extLst>
          </p:cNvPr>
          <p:cNvCxnSpPr>
            <a:cxnSpLocks/>
          </p:cNvCxnSpPr>
          <p:nvPr/>
        </p:nvCxnSpPr>
        <p:spPr>
          <a:xfrm>
            <a:off x="6698690" y="2712987"/>
            <a:ext cx="994112"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4F26C717-B1C4-4388-AF0C-97D10806EC35}"/>
              </a:ext>
            </a:extLst>
          </p:cNvPr>
          <p:cNvCxnSpPr>
            <a:cxnSpLocks/>
          </p:cNvCxnSpPr>
          <p:nvPr/>
        </p:nvCxnSpPr>
        <p:spPr>
          <a:xfrm>
            <a:off x="4669934" y="2033603"/>
            <a:ext cx="824815"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130D32F3-205D-4A9C-B64B-54507AF9DAD0}"/>
              </a:ext>
            </a:extLst>
          </p:cNvPr>
          <p:cNvGrpSpPr/>
          <p:nvPr/>
        </p:nvGrpSpPr>
        <p:grpSpPr>
          <a:xfrm>
            <a:off x="1284289" y="1525263"/>
            <a:ext cx="2996689" cy="1228926"/>
            <a:chOff x="1541719" y="2349127"/>
            <a:chExt cx="2784999" cy="1228926"/>
          </a:xfrm>
        </p:grpSpPr>
        <p:sp>
          <p:nvSpPr>
            <p:cNvPr id="85" name="文本框 84">
              <a:extLst>
                <a:ext uri="{FF2B5EF4-FFF2-40B4-BE49-F238E27FC236}">
                  <a16:creationId xmlns:a16="http://schemas.microsoft.com/office/drawing/2014/main" id="{798C7848-4111-461E-82EB-966AAF195E5B}"/>
                </a:ext>
              </a:extLst>
            </p:cNvPr>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Django</a:t>
              </a:r>
              <a:endParaRPr lang="zh-CN" altLang="en-US" b="1" dirty="0">
                <a:solidFill>
                  <a:schemeClr val="tx1">
                    <a:lumMod val="75000"/>
                    <a:lumOff val="25000"/>
                  </a:schemeClr>
                </a:solidFill>
                <a:latin typeface="Century Gothic" panose="020B0502020202020204" pitchFamily="34" charset="0"/>
              </a:endParaRPr>
            </a:p>
          </p:txBody>
        </p:sp>
        <p:sp>
          <p:nvSpPr>
            <p:cNvPr id="86" name="文本框 85">
              <a:extLst>
                <a:ext uri="{FF2B5EF4-FFF2-40B4-BE49-F238E27FC236}">
                  <a16:creationId xmlns:a16="http://schemas.microsoft.com/office/drawing/2014/main" id="{E233CCB6-5BAA-46DB-8580-91DD1A7032CB}"/>
                </a:ext>
              </a:extLst>
            </p:cNvPr>
            <p:cNvSpPr txBox="1"/>
            <p:nvPr/>
          </p:nvSpPr>
          <p:spPr>
            <a:xfrm>
              <a:off x="1541719" y="2687681"/>
              <a:ext cx="2784999" cy="890372"/>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sz="1200" dirty="0"/>
                <a:t>Django </a:t>
              </a:r>
              <a:r>
                <a:rPr lang="zh-CN" altLang="en-US" sz="1200" dirty="0"/>
                <a:t>是采用 </a:t>
              </a:r>
              <a:r>
                <a:rPr lang="en-US" altLang="zh-CN" sz="1200" dirty="0"/>
                <a:t>Python </a:t>
              </a:r>
              <a:r>
                <a:rPr lang="zh-CN" altLang="en-US" sz="1200" dirty="0"/>
                <a:t>语言开发的 </a:t>
              </a:r>
              <a:r>
                <a:rPr lang="en-US" altLang="zh-CN" sz="1200" dirty="0"/>
                <a:t>Web </a:t>
              </a:r>
              <a:r>
                <a:rPr lang="zh-CN" altLang="en-US" sz="1200" dirty="0"/>
                <a:t>框架。提供服务发布、路由映射、模板引擎、</a:t>
              </a:r>
              <a:r>
                <a:rPr lang="en-US" altLang="zh-CN" sz="1200" dirty="0"/>
                <a:t>ORM </a:t>
              </a:r>
              <a:r>
                <a:rPr lang="zh-CN" altLang="en-US" sz="1200" dirty="0"/>
                <a:t>数据处理的一整套功能。</a:t>
              </a:r>
            </a:p>
          </p:txBody>
        </p:sp>
      </p:grpSp>
    </p:spTree>
    <p:extLst>
      <p:ext uri="{BB962C8B-B14F-4D97-AF65-F5344CB8AC3E}">
        <p14:creationId xmlns:p14="http://schemas.microsoft.com/office/powerpoint/2010/main" val="2867115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4176648" y="1729016"/>
            <a:ext cx="3648204" cy="3870324"/>
            <a:chOff x="3872920" y="1852424"/>
            <a:chExt cx="4036217" cy="4281963"/>
          </a:xfrm>
        </p:grpSpPr>
        <p:grpSp>
          <p:nvGrpSpPr>
            <p:cNvPr id="40" name="ïṥḻiḑé">
              <a:extLst>
                <a:ext uri="{FF2B5EF4-FFF2-40B4-BE49-F238E27FC236}">
                  <a16:creationId xmlns:a16="http://schemas.microsoft.com/office/drawing/2014/main" id="{C2EBCD5A-F9A0-46A1-87CB-4431D65FF34F}"/>
                </a:ext>
              </a:extLst>
            </p:cNvPr>
            <p:cNvGrpSpPr/>
            <p:nvPr/>
          </p:nvGrpSpPr>
          <p:grpSpPr>
            <a:xfrm>
              <a:off x="3872920" y="4112842"/>
              <a:ext cx="4036217" cy="2021545"/>
              <a:chOff x="4063207" y="4258807"/>
              <a:chExt cx="4184973" cy="2090400"/>
            </a:xfrm>
          </p:grpSpPr>
          <p:sp>
            <p:nvSpPr>
              <p:cNvPr id="56" name="îŝḻîḍè">
                <a:extLst>
                  <a:ext uri="{FF2B5EF4-FFF2-40B4-BE49-F238E27FC236}">
                    <a16:creationId xmlns:a16="http://schemas.microsoft.com/office/drawing/2014/main" id="{8B7236C2-3334-41D0-9E17-542532189C14}"/>
                  </a:ext>
                </a:extLst>
              </p:cNvPr>
              <p:cNvSpPr>
                <a:spLocks/>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solidFill>
                <a:schemeClr val="accent1">
                  <a:lumMod val="75000"/>
                </a:schemeClr>
              </a:solidFill>
              <a:ln>
                <a:noFill/>
              </a:ln>
              <a:effectLst/>
            </p:spPr>
            <p:txBody>
              <a:bodyPr anchor="ctr"/>
              <a:lstStyle/>
              <a:p>
                <a:pPr algn="ctr"/>
                <a:endParaRPr/>
              </a:p>
            </p:txBody>
          </p:sp>
          <p:sp>
            <p:nvSpPr>
              <p:cNvPr id="57" name="îšlíḋé">
                <a:extLst>
                  <a:ext uri="{FF2B5EF4-FFF2-40B4-BE49-F238E27FC236}">
                    <a16:creationId xmlns:a16="http://schemas.microsoft.com/office/drawing/2014/main" id="{0C070F8F-C05B-4FF2-A22C-03D82CCCE9DA}"/>
                  </a:ext>
                </a:extLst>
              </p:cNvPr>
              <p:cNvSpPr>
                <a:spLocks/>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1">
                  <a:lumMod val="50000"/>
                </a:schemeClr>
              </a:solidFill>
              <a:ln>
                <a:noFill/>
              </a:ln>
              <a:effectLst/>
            </p:spPr>
            <p:txBody>
              <a:bodyPr anchor="ctr"/>
              <a:lstStyle/>
              <a:p>
                <a:pPr algn="ctr"/>
                <a:endParaRPr/>
              </a:p>
            </p:txBody>
          </p:sp>
          <p:sp>
            <p:nvSpPr>
              <p:cNvPr id="58" name="ïšlíḑe">
                <a:extLst>
                  <a:ext uri="{FF2B5EF4-FFF2-40B4-BE49-F238E27FC236}">
                    <a16:creationId xmlns:a16="http://schemas.microsoft.com/office/drawing/2014/main" id="{9CB9C9B2-0693-441B-B6CA-C15F01A25C1F}"/>
                  </a:ext>
                </a:extLst>
              </p:cNvPr>
              <p:cNvSpPr>
                <a:spLocks/>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solidFill>
                <a:schemeClr val="accent1"/>
              </a:solidFill>
              <a:ln>
                <a:noFill/>
              </a:ln>
              <a:effectLst/>
            </p:spPr>
            <p:txBody>
              <a:bodyPr anchor="ctr"/>
              <a:lstStyle/>
              <a:p>
                <a:pPr algn="ctr"/>
                <a:endParaRPr/>
              </a:p>
            </p:txBody>
          </p:sp>
        </p:grpSp>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lumMod val="50000"/>
                </a:schemeClr>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2">
                  <a:lumMod val="75000"/>
                </a:schemeClr>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2"/>
              </a:solidFill>
              <a:ln>
                <a:noFill/>
              </a:ln>
              <a:effectLst/>
            </p:spPr>
            <p:txBody>
              <a:bodyPr anchor="ctr"/>
              <a:lstStyle/>
              <a:p>
                <a:pPr algn="ctr"/>
                <a:endParaRPr/>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3">
                  <a:lumMod val="50000"/>
                </a:schemeClr>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3">
                  <a:lumMod val="75000"/>
                </a:schemeClr>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3"/>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4">
                  <a:lumMod val="75000"/>
                </a:schemeClr>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4"/>
              </a:solidFill>
              <a:ln>
                <a:noFill/>
              </a:ln>
              <a:effectLst/>
            </p:spPr>
            <p:txBody>
              <a:bodyPr anchor="ctr"/>
              <a:lstStyle/>
              <a:p>
                <a:pPr algn="ctr"/>
                <a:endParaRPr/>
              </a:p>
            </p:txBody>
          </p:sp>
        </p:grpSp>
      </p:grpSp>
      <p:grpSp>
        <p:nvGrpSpPr>
          <p:cNvPr id="59" name="组合 58"/>
          <p:cNvGrpSpPr/>
          <p:nvPr/>
        </p:nvGrpSpPr>
        <p:grpSpPr>
          <a:xfrm>
            <a:off x="7329595" y="1493378"/>
            <a:ext cx="2935812" cy="1505797"/>
            <a:chOff x="1541718" y="2349127"/>
            <a:chExt cx="2785000" cy="1505797"/>
          </a:xfrm>
        </p:grpSpPr>
        <p:sp>
          <p:nvSpPr>
            <p:cNvPr id="60" name="文本框 59"/>
            <p:cNvSpPr txBox="1"/>
            <p:nvPr/>
          </p:nvSpPr>
          <p:spPr>
            <a:xfrm>
              <a:off x="1541718"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mpvue</a:t>
              </a:r>
            </a:p>
          </p:txBody>
        </p:sp>
        <p:sp>
          <p:nvSpPr>
            <p:cNvPr id="61" name="文本框 60"/>
            <p:cNvSpPr txBox="1"/>
            <p:nvPr/>
          </p:nvSpPr>
          <p:spPr>
            <a:xfrm>
              <a:off x="1541719" y="2687681"/>
              <a:ext cx="2784999" cy="1167243"/>
            </a:xfrm>
            <a:prstGeom prst="rect">
              <a:avLst/>
            </a:prstGeom>
            <a:noFill/>
          </p:spPr>
          <p:txBody>
            <a:bodyPr wrap="square" rtlCol="0">
              <a:spAutoFit/>
              <a:scene3d>
                <a:camera prst="orthographicFront"/>
                <a:lightRig rig="threePt" dir="t"/>
              </a:scene3d>
              <a:sp3d contourW="12700"/>
            </a:bodyPr>
            <a:lstStyle/>
            <a:p>
              <a:pPr marL="171450" indent="-171450">
                <a:lnSpc>
                  <a:spcPct val="150000"/>
                </a:lnSpc>
                <a:buFont typeface="Arial" panose="020B0604020202020204" pitchFamily="34" charset="0"/>
                <a:buChar char="•"/>
              </a:pPr>
              <a:r>
                <a:rPr lang="it-IT" altLang="zh-TW" sz="1200" dirty="0"/>
                <a:t>Vue.js in mini program</a:t>
              </a:r>
              <a:endParaRPr lang="en-US" altLang="zh-CN" sz="1200" dirty="0"/>
            </a:p>
            <a:p>
              <a:pPr marL="171450" indent="-171450">
                <a:lnSpc>
                  <a:spcPct val="150000"/>
                </a:lnSpc>
                <a:buFont typeface="Arial" panose="020B0604020202020204" pitchFamily="34" charset="0"/>
                <a:buChar char="•"/>
              </a:pPr>
              <a:r>
                <a:rPr lang="zh-CN" altLang="en-US" sz="1200" dirty="0"/>
                <a:t>封装了小程序的编译器，可以直接把 </a:t>
              </a:r>
              <a:r>
                <a:rPr lang="en-US" altLang="zh-CN" sz="1200" dirty="0"/>
                <a:t>Vue </a:t>
              </a:r>
              <a:r>
                <a:rPr lang="zh-CN" altLang="en-US" sz="1200" dirty="0"/>
                <a:t>框架的代码转换成小程序代码，大大降低了技术壁垒和对团队的要求</a:t>
              </a:r>
              <a:endParaRPr lang="en-US" altLang="zh-CN" sz="1200" dirty="0">
                <a:solidFill>
                  <a:schemeClr val="tx1">
                    <a:lumMod val="65000"/>
                    <a:lumOff val="35000"/>
                  </a:schemeClr>
                </a:solidFill>
                <a:latin typeface="Century Gothic" panose="020B0502020202020204" pitchFamily="34" charset="0"/>
                <a:ea typeface="+mj-ea"/>
              </a:endParaRPr>
            </a:p>
          </p:txBody>
        </p:sp>
      </p:grpSp>
      <p:cxnSp>
        <p:nvCxnSpPr>
          <p:cNvPr id="64" name="直接连接符 63"/>
          <p:cNvCxnSpPr/>
          <p:nvPr/>
        </p:nvCxnSpPr>
        <p:spPr>
          <a:xfrm>
            <a:off x="3982078" y="2848649"/>
            <a:ext cx="105442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a:cxnSpLocks/>
          </p:cNvCxnSpPr>
          <p:nvPr/>
        </p:nvCxnSpPr>
        <p:spPr>
          <a:xfrm>
            <a:off x="6489242" y="1991771"/>
            <a:ext cx="564543"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92715" y="1818091"/>
            <a:ext cx="2784999" cy="590867"/>
            <a:chOff x="1541719" y="2349127"/>
            <a:chExt cx="2784999" cy="590867"/>
          </a:xfrm>
        </p:grpSpPr>
        <p:sp>
          <p:nvSpPr>
            <p:cNvPr id="74" name="文本框 73"/>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endParaRPr lang="zh-CN" altLang="en-US" b="1" dirty="0">
                <a:solidFill>
                  <a:schemeClr val="tx1">
                    <a:lumMod val="75000"/>
                    <a:lumOff val="25000"/>
                  </a:schemeClr>
                </a:solidFill>
                <a:latin typeface="Century Gothic" panose="020B0502020202020204" pitchFamily="34" charset="0"/>
              </a:endParaRPr>
            </a:p>
          </p:txBody>
        </p:sp>
        <p:sp>
          <p:nvSpPr>
            <p:cNvPr id="75" name="文本框 74"/>
            <p:cNvSpPr txBox="1"/>
            <p:nvPr/>
          </p:nvSpPr>
          <p:spPr>
            <a:xfrm>
              <a:off x="1541719" y="2687681"/>
              <a:ext cx="2784999" cy="252313"/>
            </a:xfrm>
            <a:prstGeom prst="rect">
              <a:avLst/>
            </a:prstGeom>
            <a:noFill/>
          </p:spPr>
          <p:txBody>
            <a:bodyPr wrap="square" rtlCol="0">
              <a:spAutoFit/>
              <a:scene3d>
                <a:camera prst="orthographicFront"/>
                <a:lightRig rig="threePt" dir="t"/>
              </a:scene3d>
              <a:sp3d contourW="12700"/>
            </a:bodyPr>
            <a:lstStyle/>
            <a:p>
              <a:pPr algn="r">
                <a:lnSpc>
                  <a:spcPct val="114000"/>
                </a:lnSpc>
              </a:pPr>
              <a:endParaRPr lang="en-US" altLang="zh-CN" sz="1000" dirty="0">
                <a:solidFill>
                  <a:schemeClr val="tx1">
                    <a:lumMod val="65000"/>
                    <a:lumOff val="35000"/>
                  </a:schemeClr>
                </a:solidFill>
                <a:latin typeface="Century Gothic" panose="020B0502020202020204" pitchFamily="34" charset="0"/>
                <a:ea typeface="+mj-ea"/>
              </a:endParaRPr>
            </a:p>
          </p:txBody>
        </p:sp>
      </p:grpSp>
      <p:grpSp>
        <p:nvGrpSpPr>
          <p:cNvPr id="76" name="组合 75"/>
          <p:cNvGrpSpPr/>
          <p:nvPr/>
        </p:nvGrpSpPr>
        <p:grpSpPr>
          <a:xfrm>
            <a:off x="803601" y="2139340"/>
            <a:ext cx="2784999" cy="2891240"/>
            <a:chOff x="1541719" y="2349127"/>
            <a:chExt cx="2784999" cy="2891240"/>
          </a:xfrm>
        </p:grpSpPr>
        <p:sp>
          <p:nvSpPr>
            <p:cNvPr id="77" name="文本框 76"/>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MINA</a:t>
              </a:r>
              <a:endParaRPr lang="zh-CN" altLang="en-US" b="1" dirty="0">
                <a:solidFill>
                  <a:schemeClr val="tx1">
                    <a:lumMod val="75000"/>
                    <a:lumOff val="25000"/>
                  </a:schemeClr>
                </a:solidFill>
                <a:latin typeface="Century Gothic" panose="020B0502020202020204" pitchFamily="34" charset="0"/>
              </a:endParaRPr>
            </a:p>
          </p:txBody>
        </p:sp>
        <p:sp>
          <p:nvSpPr>
            <p:cNvPr id="78" name="文本框 77"/>
            <p:cNvSpPr txBox="1"/>
            <p:nvPr/>
          </p:nvSpPr>
          <p:spPr>
            <a:xfrm>
              <a:off x="1541719" y="2687681"/>
              <a:ext cx="2784999" cy="2552686"/>
            </a:xfrm>
            <a:prstGeom prst="rect">
              <a:avLst/>
            </a:prstGeom>
            <a:noFill/>
          </p:spPr>
          <p:txBody>
            <a:bodyPr wrap="square" rtlCol="0">
              <a:spAutoFit/>
              <a:scene3d>
                <a:camera prst="orthographicFront"/>
                <a:lightRig rig="threePt" dir="t"/>
              </a:scene3d>
              <a:sp3d contourW="12700"/>
            </a:bodyPr>
            <a:lstStyle/>
            <a:p>
              <a:pPr marL="285750" indent="-285750" algn="just">
                <a:lnSpc>
                  <a:spcPct val="150000"/>
                </a:lnSpc>
                <a:buFont typeface="Arial" panose="020B0604020202020204" pitchFamily="34" charset="0"/>
                <a:buChar char="•"/>
              </a:pPr>
              <a:r>
                <a:rPr lang="zh-CN" altLang="en-US" sz="1200" dirty="0"/>
                <a:t>微信小程序官方提供的默认框架</a:t>
              </a:r>
              <a:endParaRPr lang="en-US" altLang="zh-CN" sz="1200" dirty="0"/>
            </a:p>
            <a:p>
              <a:pPr marL="285750" indent="-285750" algn="just">
                <a:lnSpc>
                  <a:spcPct val="150000"/>
                </a:lnSpc>
                <a:buFont typeface="Arial" panose="020B0604020202020204" pitchFamily="34" charset="0"/>
                <a:buChar char="•"/>
              </a:pPr>
              <a:r>
                <a:rPr lang="zh-CN" altLang="en-US" sz="1200" dirty="0"/>
                <a:t>让开发者可以在微信中开发具有原生</a:t>
              </a:r>
              <a:r>
                <a:rPr lang="en-US" altLang="zh-CN" sz="1200" dirty="0"/>
                <a:t>APP</a:t>
              </a:r>
              <a:r>
                <a:rPr lang="zh-CN" altLang="en-US" sz="1200" dirty="0"/>
                <a:t>体验的服务</a:t>
              </a:r>
              <a:endParaRPr lang="en-US" altLang="zh-CN" sz="1200" dirty="0"/>
            </a:p>
            <a:p>
              <a:pPr marL="285750" indent="-285750" algn="just">
                <a:lnSpc>
                  <a:spcPct val="150000"/>
                </a:lnSpc>
                <a:buFont typeface="Arial" panose="020B0604020202020204" pitchFamily="34" charset="0"/>
                <a:buChar char="•"/>
              </a:pPr>
              <a:r>
                <a:rPr lang="zh-CN" altLang="en-US" sz="1200" dirty="0"/>
                <a:t>提供的主要功能包括数据绑定、列表与条件渲染、模块化、路由以及微信所提供的一系列包括获取微信账户、定位、支付等外接功能。</a:t>
              </a:r>
              <a:endParaRPr lang="en-US" altLang="zh-CN" sz="1200" dirty="0"/>
            </a:p>
            <a:p>
              <a:pPr marL="285750" indent="-285750" algn="just">
                <a:lnSpc>
                  <a:spcPct val="150000"/>
                </a:lnSpc>
                <a:buFont typeface="Arial" panose="020B0604020202020204" pitchFamily="34" charset="0"/>
                <a:buChar char="•"/>
              </a:pPr>
              <a:r>
                <a:rPr lang="en-US" altLang="zh-CN" sz="1200" dirty="0"/>
                <a:t>MINA </a:t>
              </a:r>
              <a:r>
                <a:rPr lang="zh-CN" altLang="en-US" sz="1200" dirty="0"/>
                <a:t>的开发模式和 </a:t>
              </a:r>
              <a:r>
                <a:rPr lang="en-US" altLang="zh-CN" sz="1200" dirty="0"/>
                <a:t>Vue </a:t>
              </a:r>
              <a:r>
                <a:rPr lang="zh-CN" altLang="en-US" sz="1200" dirty="0"/>
                <a:t>相近，具有轻量级、易上手的特点。</a:t>
              </a:r>
              <a:endParaRPr lang="en-US" altLang="zh-CN" sz="1200" dirty="0">
                <a:solidFill>
                  <a:schemeClr val="tx1">
                    <a:lumMod val="65000"/>
                    <a:lumOff val="35000"/>
                  </a:schemeClr>
                </a:solidFill>
                <a:latin typeface="+mj-ea"/>
                <a:ea typeface="+mj-ea"/>
              </a:endParaRPr>
            </a:p>
          </p:txBody>
        </p:sp>
      </p:grp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4377095" cy="812016"/>
            <a:chOff x="7318011" y="1456480"/>
            <a:chExt cx="4377095"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4377095"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小程序</a:t>
              </a: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grpSp>
        <p:nvGrpSpPr>
          <p:cNvPr id="44" name="组合 43">
            <a:extLst>
              <a:ext uri="{FF2B5EF4-FFF2-40B4-BE49-F238E27FC236}">
                <a16:creationId xmlns:a16="http://schemas.microsoft.com/office/drawing/2014/main" id="{40C3919C-27A1-4611-994C-CC2DA82B394A}"/>
              </a:ext>
            </a:extLst>
          </p:cNvPr>
          <p:cNvGrpSpPr/>
          <p:nvPr/>
        </p:nvGrpSpPr>
        <p:grpSpPr>
          <a:xfrm>
            <a:off x="8412900" y="3575187"/>
            <a:ext cx="2935812" cy="1505797"/>
            <a:chOff x="1541718" y="2349127"/>
            <a:chExt cx="2785000" cy="1505797"/>
          </a:xfrm>
        </p:grpSpPr>
        <p:sp>
          <p:nvSpPr>
            <p:cNvPr id="46" name="文本框 45">
              <a:extLst>
                <a:ext uri="{FF2B5EF4-FFF2-40B4-BE49-F238E27FC236}">
                  <a16:creationId xmlns:a16="http://schemas.microsoft.com/office/drawing/2014/main" id="{8734A46B-E52B-4440-A977-C5E90C94541D}"/>
                </a:ext>
              </a:extLst>
            </p:cNvPr>
            <p:cNvSpPr txBox="1"/>
            <p:nvPr/>
          </p:nvSpPr>
          <p:spPr>
            <a:xfrm>
              <a:off x="1541718"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ColorUI</a:t>
              </a:r>
            </a:p>
          </p:txBody>
        </p:sp>
        <p:sp>
          <p:nvSpPr>
            <p:cNvPr id="63" name="文本框 62">
              <a:extLst>
                <a:ext uri="{FF2B5EF4-FFF2-40B4-BE49-F238E27FC236}">
                  <a16:creationId xmlns:a16="http://schemas.microsoft.com/office/drawing/2014/main" id="{CE3A8485-A78C-49D7-8210-B2B2FB95FA6F}"/>
                </a:ext>
              </a:extLst>
            </p:cNvPr>
            <p:cNvSpPr txBox="1"/>
            <p:nvPr/>
          </p:nvSpPr>
          <p:spPr>
            <a:xfrm>
              <a:off x="1541719" y="2687681"/>
              <a:ext cx="2784999" cy="1167243"/>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TW" sz="1200" dirty="0"/>
                <a:t>ColorUI</a:t>
              </a:r>
              <a:r>
                <a:rPr lang="zh-CN" altLang="en-US" sz="1200" dirty="0"/>
                <a:t>是一个 </a:t>
              </a:r>
              <a:r>
                <a:rPr lang="en-US" altLang="zh-CN" sz="1200" dirty="0"/>
                <a:t>Css </a:t>
              </a:r>
              <a:r>
                <a:rPr lang="zh-CN" altLang="en-US" sz="1200" dirty="0"/>
                <a:t>类的</a:t>
              </a:r>
              <a:r>
                <a:rPr lang="en-US" altLang="zh-CN" sz="1200" dirty="0"/>
                <a:t>UI</a:t>
              </a:r>
              <a:r>
                <a:rPr lang="zh-CN" altLang="en-US" sz="1200" dirty="0"/>
                <a:t>组件库而不是一个 </a:t>
              </a:r>
              <a:r>
                <a:rPr lang="en-US" altLang="zh-CN" sz="1200" dirty="0"/>
                <a:t>Js </a:t>
              </a:r>
              <a:r>
                <a:rPr lang="zh-CN" altLang="en-US" sz="1200" dirty="0"/>
                <a:t>框架。</a:t>
              </a:r>
              <a:endParaRPr lang="en-US" altLang="zh-CN" sz="1200" dirty="0"/>
            </a:p>
            <a:p>
              <a:pPr>
                <a:lnSpc>
                  <a:spcPct val="150000"/>
                </a:lnSpc>
              </a:pPr>
              <a:r>
                <a:rPr lang="en-US" altLang="zh-CN" sz="1200" dirty="0"/>
                <a:t>ColorUI </a:t>
              </a:r>
              <a:r>
                <a:rPr lang="zh-CN" altLang="en-US" sz="1200" dirty="0"/>
                <a:t>更注重于视觉交互，其组件在美观性方面比较突出。</a:t>
              </a:r>
              <a:endParaRPr lang="en-US" altLang="zh-CN" sz="1200" dirty="0">
                <a:solidFill>
                  <a:schemeClr val="tx1">
                    <a:lumMod val="65000"/>
                    <a:lumOff val="35000"/>
                  </a:schemeClr>
                </a:solidFill>
                <a:latin typeface="Century Gothic" panose="020B0502020202020204" pitchFamily="34" charset="0"/>
                <a:ea typeface="+mj-ea"/>
              </a:endParaRPr>
            </a:p>
          </p:txBody>
        </p:sp>
      </p:grpSp>
      <p:cxnSp>
        <p:nvCxnSpPr>
          <p:cNvPr id="66" name="直接连接符 65">
            <a:extLst>
              <a:ext uri="{FF2B5EF4-FFF2-40B4-BE49-F238E27FC236}">
                <a16:creationId xmlns:a16="http://schemas.microsoft.com/office/drawing/2014/main" id="{082132E5-30CE-46D1-ACDF-6DCD16FDF97B}"/>
              </a:ext>
            </a:extLst>
          </p:cNvPr>
          <p:cNvCxnSpPr>
            <a:cxnSpLocks/>
          </p:cNvCxnSpPr>
          <p:nvPr/>
        </p:nvCxnSpPr>
        <p:spPr>
          <a:xfrm>
            <a:off x="7426932" y="3758204"/>
            <a:ext cx="804006"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854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4127009" y="1968500"/>
            <a:ext cx="3700160" cy="3990553"/>
            <a:chOff x="4408133" y="1852424"/>
            <a:chExt cx="2965796" cy="3541015"/>
          </a:xfrm>
        </p:grpSpPr>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0544F"/>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rgbClr val="017E76"/>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1"/>
              </a:solidFill>
              <a:ln>
                <a:noFill/>
              </a:ln>
              <a:effectLst/>
            </p:spPr>
            <p:txBody>
              <a:bodyPr anchor="ctr"/>
              <a:lstStyle/>
              <a:p>
                <a:pPr algn="ctr"/>
                <a:endParaRPr/>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6141A"/>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rgbClr val="091E27"/>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2"/>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rgbClr val="017E76"/>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3"/>
              </a:solidFill>
              <a:ln>
                <a:noFill/>
              </a:ln>
              <a:effectLst/>
            </p:spPr>
            <p:txBody>
              <a:bodyPr anchor="ctr"/>
              <a:lstStyle/>
              <a:p>
                <a:pPr algn="ctr"/>
                <a:endParaRPr/>
              </a:p>
            </p:txBody>
          </p:sp>
        </p:grpSp>
        <p:sp>
          <p:nvSpPr>
            <p:cNvPr id="44" name="íṩ1îḋè">
              <a:extLst>
                <a:ext uri="{FF2B5EF4-FFF2-40B4-BE49-F238E27FC236}">
                  <a16:creationId xmlns:a16="http://schemas.microsoft.com/office/drawing/2014/main" id="{9F225C1F-15DC-41E0-B0CF-A5544DD08E9B}"/>
                </a:ext>
              </a:extLst>
            </p:cNvPr>
            <p:cNvSpPr>
              <a:spLocks/>
            </p:cNvSpPr>
            <p:nvPr/>
          </p:nvSpPr>
          <p:spPr bwMode="auto">
            <a:xfrm rot="1241860">
              <a:off x="4433699" y="5062350"/>
              <a:ext cx="841046"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600" dirty="0">
                  <a:solidFill>
                    <a:schemeClr val="bg1"/>
                  </a:solidFill>
                </a:rPr>
                <a:t>关键词</a:t>
              </a:r>
            </a:p>
          </p:txBody>
        </p:sp>
        <p:sp>
          <p:nvSpPr>
            <p:cNvPr id="45" name="í$ḷiḓè">
              <a:extLst>
                <a:ext uri="{FF2B5EF4-FFF2-40B4-BE49-F238E27FC236}">
                  <a16:creationId xmlns:a16="http://schemas.microsoft.com/office/drawing/2014/main" id="{D0D59159-6E5E-4445-A7AE-AB0EDDAEE044}"/>
                </a:ext>
              </a:extLst>
            </p:cNvPr>
            <p:cNvSpPr>
              <a:spLocks/>
            </p:cNvSpPr>
            <p:nvPr/>
          </p:nvSpPr>
          <p:spPr bwMode="auto">
            <a:xfrm rot="1161022">
              <a:off x="4951213" y="4017589"/>
              <a:ext cx="528773"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en-US" altLang="zh-CN" sz="1400" dirty="0">
                  <a:solidFill>
                    <a:schemeClr val="bg1"/>
                  </a:solidFill>
                </a:rPr>
                <a:t>python</a:t>
              </a:r>
              <a:endParaRPr lang="zh-CN" altLang="en-US" sz="1400" dirty="0">
                <a:solidFill>
                  <a:schemeClr val="bg1"/>
                </a:solidFill>
              </a:endParaRPr>
            </a:p>
          </p:txBody>
        </p:sp>
        <p:sp>
          <p:nvSpPr>
            <p:cNvPr id="46" name="iS1iďe">
              <a:extLst>
                <a:ext uri="{FF2B5EF4-FFF2-40B4-BE49-F238E27FC236}">
                  <a16:creationId xmlns:a16="http://schemas.microsoft.com/office/drawing/2014/main" id="{9FD7E34B-C0F2-423D-AAD1-90188744A468}"/>
                </a:ext>
              </a:extLst>
            </p:cNvPr>
            <p:cNvSpPr>
              <a:spLocks/>
            </p:cNvSpPr>
            <p:nvPr/>
          </p:nvSpPr>
          <p:spPr bwMode="auto">
            <a:xfrm rot="1056546">
              <a:off x="5191167" y="3169799"/>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en-US" altLang="zh-CN" sz="1300" dirty="0">
                  <a:solidFill>
                    <a:schemeClr val="bg1"/>
                  </a:solidFill>
                </a:rPr>
                <a:t>python</a:t>
              </a:r>
              <a:endParaRPr lang="zh-CN" altLang="en-US" sz="1300" dirty="0">
                <a:solidFill>
                  <a:schemeClr val="bg1"/>
                </a:solidFill>
              </a:endParaRPr>
            </a:p>
          </p:txBody>
        </p:sp>
        <p:sp>
          <p:nvSpPr>
            <p:cNvPr id="47" name="ïSļïḑe">
              <a:extLst>
                <a:ext uri="{FF2B5EF4-FFF2-40B4-BE49-F238E27FC236}">
                  <a16:creationId xmlns:a16="http://schemas.microsoft.com/office/drawing/2014/main" id="{3995F050-A31E-42ED-9DC5-6FA4FF68039D}"/>
                </a:ext>
              </a:extLst>
            </p:cNvPr>
            <p:cNvSpPr>
              <a:spLocks/>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Autofit/>
              <a:scene3d>
                <a:camera prst="orthographicFront"/>
                <a:lightRig rig="threePt" dir="t"/>
              </a:scene3d>
              <a:sp3d contourW="12700"/>
            </a:bodyPr>
            <a:lstStyle/>
            <a:p>
              <a:pPr algn="ctr" defTabSz="228600">
                <a:defRPr/>
              </a:pPr>
              <a:r>
                <a:rPr lang="en-US" altLang="zh-CN" sz="1100" dirty="0">
                  <a:solidFill>
                    <a:schemeClr val="bg1"/>
                  </a:solidFill>
                </a:rPr>
                <a:t>python</a:t>
              </a:r>
              <a:endParaRPr lang="zh-CN" altLang="en-US" sz="1100" dirty="0">
                <a:solidFill>
                  <a:schemeClr val="bg1"/>
                </a:solidFill>
              </a:endParaRPr>
            </a:p>
          </p:txBody>
        </p:sp>
      </p:grpSp>
      <p:cxnSp>
        <p:nvCxnSpPr>
          <p:cNvPr id="63" name="直接连接符 62"/>
          <p:cNvCxnSpPr>
            <a:cxnSpLocks/>
          </p:cNvCxnSpPr>
          <p:nvPr/>
        </p:nvCxnSpPr>
        <p:spPr>
          <a:xfrm>
            <a:off x="3600738" y="2245172"/>
            <a:ext cx="1445448"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a:cxnSpLocks/>
          </p:cNvCxnSpPr>
          <p:nvPr/>
        </p:nvCxnSpPr>
        <p:spPr>
          <a:xfrm>
            <a:off x="3467388" y="4326385"/>
            <a:ext cx="799812"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a:cxnSpLocks/>
          </p:cNvCxnSpPr>
          <p:nvPr/>
        </p:nvCxnSpPr>
        <p:spPr>
          <a:xfrm>
            <a:off x="6890207" y="3093949"/>
            <a:ext cx="994112"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4377095" cy="812016"/>
            <a:chOff x="7318011" y="1456480"/>
            <a:chExt cx="4377095"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4377095"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——UI</a:t>
              </a:r>
              <a:r>
                <a:rPr lang="zh-CN" altLang="en-US" sz="3200" b="1" dirty="0">
                  <a:solidFill>
                    <a:schemeClr val="tx1">
                      <a:lumMod val="85000"/>
                      <a:lumOff val="15000"/>
                    </a:schemeClr>
                  </a:solidFill>
                </a:rPr>
                <a:t>框架</a:t>
              </a: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grpSp>
        <p:nvGrpSpPr>
          <p:cNvPr id="56" name="组合 55">
            <a:extLst>
              <a:ext uri="{FF2B5EF4-FFF2-40B4-BE49-F238E27FC236}">
                <a16:creationId xmlns:a16="http://schemas.microsoft.com/office/drawing/2014/main" id="{4E58A5D2-D0DF-4B00-8776-56600A42B052}"/>
              </a:ext>
            </a:extLst>
          </p:cNvPr>
          <p:cNvGrpSpPr/>
          <p:nvPr/>
        </p:nvGrpSpPr>
        <p:grpSpPr>
          <a:xfrm>
            <a:off x="447675" y="1872519"/>
            <a:ext cx="2996689" cy="951927"/>
            <a:chOff x="1541719" y="2349127"/>
            <a:chExt cx="2784999" cy="951927"/>
          </a:xfrm>
        </p:grpSpPr>
        <p:sp>
          <p:nvSpPr>
            <p:cNvPr id="57" name="文本框 56">
              <a:extLst>
                <a:ext uri="{FF2B5EF4-FFF2-40B4-BE49-F238E27FC236}">
                  <a16:creationId xmlns:a16="http://schemas.microsoft.com/office/drawing/2014/main" id="{0B0873F9-3A87-4885-9EA3-46C269917162}"/>
                </a:ext>
              </a:extLst>
            </p:cNvPr>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ElementUI</a:t>
              </a:r>
              <a:endParaRPr lang="zh-CN" altLang="en-US" b="1" dirty="0">
                <a:solidFill>
                  <a:schemeClr val="tx1">
                    <a:lumMod val="75000"/>
                    <a:lumOff val="25000"/>
                  </a:schemeClr>
                </a:solidFill>
                <a:latin typeface="Century Gothic" panose="020B0502020202020204" pitchFamily="34" charset="0"/>
              </a:endParaRPr>
            </a:p>
          </p:txBody>
        </p:sp>
        <p:sp>
          <p:nvSpPr>
            <p:cNvPr id="58" name="文本框 57">
              <a:extLst>
                <a:ext uri="{FF2B5EF4-FFF2-40B4-BE49-F238E27FC236}">
                  <a16:creationId xmlns:a16="http://schemas.microsoft.com/office/drawing/2014/main" id="{C56959D3-F7F0-444D-8302-B561C239BE30}"/>
                </a:ext>
              </a:extLst>
            </p:cNvPr>
            <p:cNvSpPr txBox="1"/>
            <p:nvPr/>
          </p:nvSpPr>
          <p:spPr>
            <a:xfrm>
              <a:off x="1541719" y="2687681"/>
              <a:ext cx="2784999" cy="613373"/>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t>基于</a:t>
              </a:r>
              <a:r>
                <a:rPr lang="en-US" altLang="zh-CN" sz="1200" dirty="0"/>
                <a:t>Vue</a:t>
              </a:r>
              <a:r>
                <a:rPr lang="zh-CN" altLang="en-US" sz="1200" dirty="0"/>
                <a:t>框架，提供了大量视图组件，为开发</a:t>
              </a:r>
              <a:r>
                <a:rPr lang="en-US" altLang="zh-CN" sz="1200" dirty="0"/>
                <a:t>PC</a:t>
              </a:r>
              <a:r>
                <a:rPr lang="zh-CN" altLang="en-US" sz="1200" dirty="0"/>
                <a:t>端</a:t>
              </a:r>
              <a:r>
                <a:rPr lang="en-US" altLang="zh-CN" sz="1200" dirty="0"/>
                <a:t>Web</a:t>
              </a:r>
              <a:r>
                <a:rPr lang="zh-CN" altLang="en-US" sz="1200" dirty="0"/>
                <a:t>前端开发者提供了大量便利</a:t>
              </a:r>
            </a:p>
          </p:txBody>
        </p:sp>
      </p:grpSp>
      <p:grpSp>
        <p:nvGrpSpPr>
          <p:cNvPr id="66" name="组合 65">
            <a:extLst>
              <a:ext uri="{FF2B5EF4-FFF2-40B4-BE49-F238E27FC236}">
                <a16:creationId xmlns:a16="http://schemas.microsoft.com/office/drawing/2014/main" id="{5E0185F1-8799-422F-BD8C-5989C57B4EC5}"/>
              </a:ext>
            </a:extLst>
          </p:cNvPr>
          <p:cNvGrpSpPr/>
          <p:nvPr/>
        </p:nvGrpSpPr>
        <p:grpSpPr>
          <a:xfrm>
            <a:off x="542923" y="3536162"/>
            <a:ext cx="2862650" cy="1505925"/>
            <a:chOff x="1541718" y="2349127"/>
            <a:chExt cx="2785000" cy="1505925"/>
          </a:xfrm>
        </p:grpSpPr>
        <p:sp>
          <p:nvSpPr>
            <p:cNvPr id="70" name="文本框 69">
              <a:extLst>
                <a:ext uri="{FF2B5EF4-FFF2-40B4-BE49-F238E27FC236}">
                  <a16:creationId xmlns:a16="http://schemas.microsoft.com/office/drawing/2014/main" id="{8785A1C2-CCA2-4783-9B2E-D0BA12E58561}"/>
                </a:ext>
              </a:extLst>
            </p:cNvPr>
            <p:cNvSpPr txBox="1"/>
            <p:nvPr/>
          </p:nvSpPr>
          <p:spPr>
            <a:xfrm>
              <a:off x="1541718" y="2349127"/>
              <a:ext cx="2785000"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Materia Components</a:t>
              </a:r>
              <a:endParaRPr lang="zh-CN" altLang="en-US" b="1" dirty="0">
                <a:solidFill>
                  <a:schemeClr val="tx1">
                    <a:lumMod val="75000"/>
                    <a:lumOff val="25000"/>
                  </a:schemeClr>
                </a:solidFill>
                <a:latin typeface="Century Gothic" panose="020B0502020202020204" pitchFamily="34" charset="0"/>
              </a:endParaRPr>
            </a:p>
          </p:txBody>
        </p:sp>
        <p:sp>
          <p:nvSpPr>
            <p:cNvPr id="71" name="文本框 70">
              <a:extLst>
                <a:ext uri="{FF2B5EF4-FFF2-40B4-BE49-F238E27FC236}">
                  <a16:creationId xmlns:a16="http://schemas.microsoft.com/office/drawing/2014/main" id="{5B0BB45A-827E-45AD-B256-226614BF42DA}"/>
                </a:ext>
              </a:extLst>
            </p:cNvPr>
            <p:cNvSpPr txBox="1"/>
            <p:nvPr/>
          </p:nvSpPr>
          <p:spPr>
            <a:xfrm>
              <a:off x="1541719" y="2687681"/>
              <a:ext cx="2784999" cy="1167371"/>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TW" sz="1200" dirty="0"/>
                <a:t>Material Design</a:t>
              </a:r>
              <a:r>
                <a:rPr lang="zh-TW" altLang="en-US" sz="1200" dirty="0"/>
                <a:t>是一种视觉语言</a:t>
              </a:r>
              <a:r>
                <a:rPr lang="zh-CN" altLang="en-US" sz="1200" dirty="0"/>
                <a:t>，加上对跨设备界面与交互思考，结合卡片式设计，给出在不同设备上界面和体验都相对统一的设计解决方案</a:t>
              </a:r>
            </a:p>
          </p:txBody>
        </p:sp>
      </p:grpSp>
      <p:grpSp>
        <p:nvGrpSpPr>
          <p:cNvPr id="72" name="组合 71">
            <a:extLst>
              <a:ext uri="{FF2B5EF4-FFF2-40B4-BE49-F238E27FC236}">
                <a16:creationId xmlns:a16="http://schemas.microsoft.com/office/drawing/2014/main" id="{90CC1EDA-E80D-4361-83A3-FAC1C97C7D41}"/>
              </a:ext>
            </a:extLst>
          </p:cNvPr>
          <p:cNvGrpSpPr/>
          <p:nvPr/>
        </p:nvGrpSpPr>
        <p:grpSpPr>
          <a:xfrm>
            <a:off x="8303689" y="2598939"/>
            <a:ext cx="3326336" cy="3167918"/>
            <a:chOff x="1541719" y="2349127"/>
            <a:chExt cx="3326336" cy="3167918"/>
          </a:xfrm>
        </p:grpSpPr>
        <p:sp>
          <p:nvSpPr>
            <p:cNvPr id="79" name="文本框 78">
              <a:extLst>
                <a:ext uri="{FF2B5EF4-FFF2-40B4-BE49-F238E27FC236}">
                  <a16:creationId xmlns:a16="http://schemas.microsoft.com/office/drawing/2014/main" id="{905503A5-FA01-4046-97D3-E6771D66E8BC}"/>
                </a:ext>
              </a:extLst>
            </p:cNvPr>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AntDesign</a:t>
              </a:r>
              <a:endParaRPr lang="zh-CN" altLang="en-US" b="1" dirty="0">
                <a:solidFill>
                  <a:schemeClr val="tx1">
                    <a:lumMod val="75000"/>
                    <a:lumOff val="25000"/>
                  </a:schemeClr>
                </a:solidFill>
                <a:latin typeface="Century Gothic" panose="020B0502020202020204" pitchFamily="34" charset="0"/>
              </a:endParaRPr>
            </a:p>
          </p:txBody>
        </p:sp>
        <p:sp>
          <p:nvSpPr>
            <p:cNvPr id="80" name="文本框 79">
              <a:extLst>
                <a:ext uri="{FF2B5EF4-FFF2-40B4-BE49-F238E27FC236}">
                  <a16:creationId xmlns:a16="http://schemas.microsoft.com/office/drawing/2014/main" id="{E8C46123-DE42-4E72-B235-234B9BDBD3C7}"/>
                </a:ext>
              </a:extLst>
            </p:cNvPr>
            <p:cNvSpPr txBox="1"/>
            <p:nvPr/>
          </p:nvSpPr>
          <p:spPr>
            <a:xfrm>
              <a:off x="1541719" y="2687681"/>
              <a:ext cx="3326336" cy="2829364"/>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t>AntDesign</a:t>
              </a:r>
              <a:r>
                <a:rPr lang="zh-CN" altLang="en-US" sz="1200" dirty="0"/>
                <a:t>全面提高中台产品体验和研发效率</a:t>
              </a:r>
              <a:endParaRPr lang="en-US" altLang="zh-CN" sz="1200" dirty="0"/>
            </a:p>
            <a:p>
              <a:pPr>
                <a:lnSpc>
                  <a:spcPct val="150000"/>
                </a:lnSpc>
              </a:pPr>
              <a:r>
                <a:rPr lang="zh-CN" altLang="en-US" sz="1200" dirty="0"/>
                <a:t>丰富的组件提供了覆盖中后台产品大部分应用场景的能力。</a:t>
              </a:r>
              <a:endParaRPr lang="en-US" altLang="zh-CN" sz="1200" dirty="0"/>
            </a:p>
            <a:p>
              <a:pPr>
                <a:lnSpc>
                  <a:spcPct val="150000"/>
                </a:lnSpc>
              </a:pPr>
              <a:r>
                <a:rPr lang="zh-CN" altLang="en-US" sz="1200" dirty="0"/>
                <a:t>提出了后台框架的理念，把一直为人们所忽视的后台设计提上了台面，并且给出了相当优秀的设计规范和框架。</a:t>
              </a:r>
              <a:endParaRPr lang="en-US" altLang="zh-CN" sz="1200" dirty="0"/>
            </a:p>
            <a:p>
              <a:pPr>
                <a:lnSpc>
                  <a:spcPct val="150000"/>
                </a:lnSpc>
              </a:pPr>
              <a:r>
                <a:rPr lang="en-US" altLang="zh-CN" sz="1200" dirty="0"/>
                <a:t>AntDesign</a:t>
              </a:r>
              <a:r>
                <a:rPr lang="zh-CN" altLang="en-US" sz="1200" dirty="0"/>
                <a:t>最初是基于</a:t>
              </a:r>
              <a:r>
                <a:rPr lang="en-US" altLang="zh-CN" sz="1200" dirty="0"/>
                <a:t>React</a:t>
              </a:r>
              <a:r>
                <a:rPr lang="zh-CN" altLang="en-US" sz="1200" dirty="0"/>
                <a:t>框架开发的，对</a:t>
              </a:r>
              <a:r>
                <a:rPr lang="en-US" altLang="zh-CN" sz="1200" dirty="0"/>
                <a:t>React</a:t>
              </a:r>
              <a:r>
                <a:rPr lang="zh-CN" altLang="en-US" sz="1200" dirty="0"/>
                <a:t>框架的适应性较好，尽管也提供</a:t>
              </a:r>
              <a:r>
                <a:rPr lang="en-US" altLang="zh-CN" sz="1200" dirty="0"/>
                <a:t>Angular</a:t>
              </a:r>
              <a:r>
                <a:rPr lang="zh-CN" altLang="en-US" sz="1200" dirty="0"/>
                <a:t>和</a:t>
              </a:r>
              <a:r>
                <a:rPr lang="en-US" altLang="zh-CN" sz="1200" dirty="0"/>
                <a:t>Vue</a:t>
              </a:r>
              <a:r>
                <a:rPr lang="zh-CN" altLang="en-US" sz="1200" dirty="0"/>
                <a:t>的组件库，但兼容性还不是十分令人满意。</a:t>
              </a:r>
            </a:p>
          </p:txBody>
        </p:sp>
      </p:grpSp>
    </p:spTree>
    <p:extLst>
      <p:ext uri="{BB962C8B-B14F-4D97-AF65-F5344CB8AC3E}">
        <p14:creationId xmlns:p14="http://schemas.microsoft.com/office/powerpoint/2010/main" val="2929846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57624" y="1920016"/>
            <a:ext cx="4828776" cy="710574"/>
            <a:chOff x="6365893" y="1960674"/>
            <a:chExt cx="4327019" cy="710574"/>
          </a:xfrm>
        </p:grpSpPr>
        <p:sp>
          <p:nvSpPr>
            <p:cNvPr id="6" name="矩形 5"/>
            <p:cNvSpPr/>
            <p:nvPr/>
          </p:nvSpPr>
          <p:spPr>
            <a:xfrm>
              <a:off x="6365893" y="1960674"/>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rPr>
                <a:t>系统概述</a:t>
              </a:r>
            </a:p>
          </p:txBody>
        </p:sp>
        <p:sp>
          <p:nvSpPr>
            <p:cNvPr id="7" name="文本框 6"/>
            <p:cNvSpPr txBox="1"/>
            <p:nvPr/>
          </p:nvSpPr>
          <p:spPr>
            <a:xfrm>
              <a:off x="6365893" y="2342888"/>
              <a:ext cx="4327019" cy="328360"/>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zh-CN" altLang="en-US" sz="1400" b="1" dirty="0">
                  <a:solidFill>
                    <a:schemeClr val="tx1">
                      <a:lumMod val="50000"/>
                      <a:lumOff val="50000"/>
                    </a:schemeClr>
                  </a:solidFill>
                  <a:latin typeface="Century Gothic" panose="020B0502020202020204" pitchFamily="34" charset="0"/>
                </a:rPr>
                <a:t>未来之星是好未来和腾讯联合发起的教育⾏业学习交流平台</a:t>
              </a:r>
              <a:endParaRPr lang="en-US" altLang="zh-CN" sz="1400" b="1" dirty="0">
                <a:solidFill>
                  <a:schemeClr val="tx1">
                    <a:lumMod val="50000"/>
                    <a:lumOff val="50000"/>
                  </a:schemeClr>
                </a:solidFill>
                <a:latin typeface="Century Gothic" panose="020B0502020202020204" pitchFamily="34" charset="0"/>
              </a:endParaRPr>
            </a:p>
          </p:txBody>
        </p:sp>
      </p:grpSp>
      <p:grpSp>
        <p:nvGrpSpPr>
          <p:cNvPr id="8" name="组合 7"/>
          <p:cNvGrpSpPr/>
          <p:nvPr/>
        </p:nvGrpSpPr>
        <p:grpSpPr>
          <a:xfrm>
            <a:off x="657623" y="3092813"/>
            <a:ext cx="4828777" cy="1483862"/>
            <a:chOff x="6365892" y="1960674"/>
            <a:chExt cx="4327020" cy="1483862"/>
          </a:xfrm>
        </p:grpSpPr>
        <p:sp>
          <p:nvSpPr>
            <p:cNvPr id="9" name="矩形 8"/>
            <p:cNvSpPr/>
            <p:nvPr/>
          </p:nvSpPr>
          <p:spPr>
            <a:xfrm>
              <a:off x="6365893" y="1960674"/>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rPr>
                <a:t>开发目的</a:t>
              </a:r>
            </a:p>
          </p:txBody>
        </p:sp>
        <p:sp>
          <p:nvSpPr>
            <p:cNvPr id="10" name="文本框 9"/>
            <p:cNvSpPr txBox="1"/>
            <p:nvPr/>
          </p:nvSpPr>
          <p:spPr>
            <a:xfrm>
              <a:off x="6365892" y="2342888"/>
              <a:ext cx="4327020" cy="1101648"/>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zh-CN" altLang="en-US" sz="1400" b="1" dirty="0">
                  <a:solidFill>
                    <a:schemeClr val="tx1">
                      <a:lumMod val="50000"/>
                      <a:lumOff val="50000"/>
                    </a:schemeClr>
                  </a:solidFill>
                  <a:latin typeface="Century Gothic" panose="020B0502020202020204" pitchFamily="34" charset="0"/>
                </a:rPr>
                <a:t>为未来之星管理团队提供创业营课程、校友活动以及校友资料的信息化服务和线上管理</a:t>
              </a:r>
              <a:endParaRPr lang="en-US" altLang="zh-CN" sz="1400" b="1" dirty="0">
                <a:solidFill>
                  <a:schemeClr val="tx1">
                    <a:lumMod val="50000"/>
                    <a:lumOff val="50000"/>
                  </a:schemeClr>
                </a:solidFill>
                <a:latin typeface="Century Gothic" panose="020B0502020202020204" pitchFamily="34" charset="0"/>
              </a:endParaRPr>
            </a:p>
            <a:p>
              <a:pPr algn="just">
                <a:lnSpc>
                  <a:spcPct val="120000"/>
                </a:lnSpc>
              </a:pPr>
              <a:r>
                <a:rPr lang="zh-CN" altLang="en-US" sz="1400" b="1" dirty="0">
                  <a:solidFill>
                    <a:schemeClr val="tx1">
                      <a:lumMod val="50000"/>
                      <a:lumOff val="50000"/>
                    </a:schemeClr>
                  </a:solidFill>
                  <a:latin typeface="Century Gothic" panose="020B0502020202020204" pitchFamily="34" charset="0"/>
                </a:rPr>
                <a:t>为教育⾏业创业者提供教育创业课程的学习以及校友交流的平台</a:t>
              </a:r>
              <a:endParaRPr lang="en-US" altLang="zh-CN" sz="1400" b="1" dirty="0">
                <a:solidFill>
                  <a:schemeClr val="tx1">
                    <a:lumMod val="50000"/>
                    <a:lumOff val="50000"/>
                  </a:schemeClr>
                </a:solidFill>
                <a:latin typeface="Century Gothic" panose="020B0502020202020204" pitchFamily="34" charset="0"/>
              </a:endParaRPr>
            </a:p>
          </p:txBody>
        </p:sp>
      </p:grpSp>
      <p:grpSp>
        <p:nvGrpSpPr>
          <p:cNvPr id="11" name="组合 10"/>
          <p:cNvGrpSpPr/>
          <p:nvPr/>
        </p:nvGrpSpPr>
        <p:grpSpPr>
          <a:xfrm>
            <a:off x="657624" y="4965017"/>
            <a:ext cx="3188662" cy="710574"/>
            <a:chOff x="6365893" y="1960674"/>
            <a:chExt cx="2857329" cy="710574"/>
          </a:xfrm>
        </p:grpSpPr>
        <p:sp>
          <p:nvSpPr>
            <p:cNvPr id="12" name="矩形 11"/>
            <p:cNvSpPr/>
            <p:nvPr/>
          </p:nvSpPr>
          <p:spPr>
            <a:xfrm>
              <a:off x="6365893" y="1960674"/>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75000"/>
                      <a:lumOff val="25000"/>
                    </a:schemeClr>
                  </a:solidFill>
                </a:rPr>
                <a:t>主要用户</a:t>
              </a:r>
            </a:p>
          </p:txBody>
        </p:sp>
        <p:sp>
          <p:nvSpPr>
            <p:cNvPr id="13" name="文本框 12"/>
            <p:cNvSpPr txBox="1"/>
            <p:nvPr/>
          </p:nvSpPr>
          <p:spPr>
            <a:xfrm>
              <a:off x="6365893" y="2342888"/>
              <a:ext cx="2857329" cy="328360"/>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zh-CN" altLang="en-US" sz="1400" b="1" dirty="0">
                  <a:solidFill>
                    <a:schemeClr val="tx1">
                      <a:lumMod val="50000"/>
                      <a:lumOff val="50000"/>
                    </a:schemeClr>
                  </a:solidFill>
                  <a:latin typeface="Century Gothic" panose="020B0502020202020204" pitchFamily="34" charset="0"/>
                </a:rPr>
                <a:t>未来之星管理团队、创业营学员</a:t>
              </a:r>
              <a:endParaRPr lang="en-US" altLang="zh-CN" sz="1400" b="1" dirty="0">
                <a:solidFill>
                  <a:schemeClr val="tx1">
                    <a:lumMod val="50000"/>
                    <a:lumOff val="50000"/>
                  </a:schemeClr>
                </a:solidFill>
                <a:latin typeface="Century Gothic" panose="020B0502020202020204" pitchFamily="34" charset="0"/>
              </a:endParaRPr>
            </a:p>
          </p:txBody>
        </p:sp>
      </p:grpSp>
      <p:sp>
        <p:nvSpPr>
          <p:cNvPr id="14" name="任意多边形: 形状 13">
            <a:extLst>
              <a:ext uri="{FF2B5EF4-FFF2-40B4-BE49-F238E27FC236}">
                <a16:creationId xmlns:a16="http://schemas.microsoft.com/office/drawing/2014/main" id="{6F7E4AD9-5E0A-4EA1-8B27-FA44D524FEF5}"/>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任意多边形: 形状 14">
            <a:extLst>
              <a:ext uri="{FF2B5EF4-FFF2-40B4-BE49-F238E27FC236}">
                <a16:creationId xmlns:a16="http://schemas.microsoft.com/office/drawing/2014/main" id="{BF2D0811-9A1D-4F80-81AF-A7820E26F1E0}"/>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6" name="文本框 15">
            <a:extLst>
              <a:ext uri="{FF2B5EF4-FFF2-40B4-BE49-F238E27FC236}">
                <a16:creationId xmlns:a16="http://schemas.microsoft.com/office/drawing/2014/main" id="{7F019490-D310-4CBF-8F22-B17FF0D3E8B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grpSp>
        <p:nvGrpSpPr>
          <p:cNvPr id="17" name="组合 16">
            <a:extLst>
              <a:ext uri="{FF2B5EF4-FFF2-40B4-BE49-F238E27FC236}">
                <a16:creationId xmlns:a16="http://schemas.microsoft.com/office/drawing/2014/main" id="{2E4EBE75-42DC-45B5-A106-0DE30B477F62}"/>
              </a:ext>
            </a:extLst>
          </p:cNvPr>
          <p:cNvGrpSpPr/>
          <p:nvPr/>
        </p:nvGrpSpPr>
        <p:grpSpPr>
          <a:xfrm>
            <a:off x="1473289" y="371367"/>
            <a:ext cx="4260761" cy="812016"/>
            <a:chOff x="7318011" y="1456480"/>
            <a:chExt cx="4260761" cy="812016"/>
          </a:xfrm>
        </p:grpSpPr>
        <p:sp>
          <p:nvSpPr>
            <p:cNvPr id="18" name="文本框 17">
              <a:extLst>
                <a:ext uri="{FF2B5EF4-FFF2-40B4-BE49-F238E27FC236}">
                  <a16:creationId xmlns:a16="http://schemas.microsoft.com/office/drawing/2014/main" id="{F48A461B-CA24-4C84-8368-A2FCA5BDDF59}"/>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项目介绍</a:t>
              </a:r>
            </a:p>
          </p:txBody>
        </p:sp>
        <p:sp>
          <p:nvSpPr>
            <p:cNvPr id="19" name="文本框 18">
              <a:extLst>
                <a:ext uri="{FF2B5EF4-FFF2-40B4-BE49-F238E27FC236}">
                  <a16:creationId xmlns:a16="http://schemas.microsoft.com/office/drawing/2014/main" id="{B3586F6B-72AA-4970-8ADE-6503D4F2046B}"/>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rPr>
                <a:t>Project Introduction</a:t>
              </a:r>
            </a:p>
          </p:txBody>
        </p:sp>
      </p:grpSp>
      <p:sp>
        <p:nvSpPr>
          <p:cNvPr id="23" name="矩形 22">
            <a:extLst>
              <a:ext uri="{FF2B5EF4-FFF2-40B4-BE49-F238E27FC236}">
                <a16:creationId xmlns:a16="http://schemas.microsoft.com/office/drawing/2014/main" id="{31D1C3E6-5A56-43B4-94EE-1B79A2C05637}"/>
              </a:ext>
            </a:extLst>
          </p:cNvPr>
          <p:cNvSpPr/>
          <p:nvPr/>
        </p:nvSpPr>
        <p:spPr>
          <a:xfrm>
            <a:off x="6705600" y="0"/>
            <a:ext cx="5486400" cy="6858000"/>
          </a:xfrm>
          <a:prstGeom prst="rect">
            <a:avLst/>
          </a:prstGeom>
          <a:blipFill>
            <a:blip r:embed="rId3"/>
            <a:srcRect/>
            <a:stretch>
              <a:fillRect l="-41266" r="-408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947262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4271898" y="1968501"/>
            <a:ext cx="3648204" cy="3870324"/>
            <a:chOff x="3872920" y="1852424"/>
            <a:chExt cx="4036217" cy="4281963"/>
          </a:xfrm>
        </p:grpSpPr>
        <p:grpSp>
          <p:nvGrpSpPr>
            <p:cNvPr id="40" name="ïṥḻiḑé">
              <a:extLst>
                <a:ext uri="{FF2B5EF4-FFF2-40B4-BE49-F238E27FC236}">
                  <a16:creationId xmlns:a16="http://schemas.microsoft.com/office/drawing/2014/main" id="{C2EBCD5A-F9A0-46A1-87CB-4431D65FF34F}"/>
                </a:ext>
              </a:extLst>
            </p:cNvPr>
            <p:cNvGrpSpPr/>
            <p:nvPr/>
          </p:nvGrpSpPr>
          <p:grpSpPr>
            <a:xfrm>
              <a:off x="3872920" y="4112842"/>
              <a:ext cx="4036217" cy="2021545"/>
              <a:chOff x="4063207" y="4258807"/>
              <a:chExt cx="4184973" cy="2090400"/>
            </a:xfrm>
          </p:grpSpPr>
          <p:sp>
            <p:nvSpPr>
              <p:cNvPr id="56" name="îŝḻîḍè">
                <a:extLst>
                  <a:ext uri="{FF2B5EF4-FFF2-40B4-BE49-F238E27FC236}">
                    <a16:creationId xmlns:a16="http://schemas.microsoft.com/office/drawing/2014/main" id="{8B7236C2-3334-41D0-9E17-542532189C14}"/>
                  </a:ext>
                </a:extLst>
              </p:cNvPr>
              <p:cNvSpPr>
                <a:spLocks/>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solidFill>
                <a:schemeClr val="accent1">
                  <a:lumMod val="75000"/>
                </a:schemeClr>
              </a:solidFill>
              <a:ln>
                <a:noFill/>
              </a:ln>
              <a:effectLst/>
            </p:spPr>
            <p:txBody>
              <a:bodyPr anchor="ctr"/>
              <a:lstStyle/>
              <a:p>
                <a:pPr algn="ctr"/>
                <a:endParaRPr/>
              </a:p>
            </p:txBody>
          </p:sp>
          <p:sp>
            <p:nvSpPr>
              <p:cNvPr id="57" name="îšlíḋé">
                <a:extLst>
                  <a:ext uri="{FF2B5EF4-FFF2-40B4-BE49-F238E27FC236}">
                    <a16:creationId xmlns:a16="http://schemas.microsoft.com/office/drawing/2014/main" id="{0C070F8F-C05B-4FF2-A22C-03D82CCCE9DA}"/>
                  </a:ext>
                </a:extLst>
              </p:cNvPr>
              <p:cNvSpPr>
                <a:spLocks/>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1">
                  <a:lumMod val="50000"/>
                </a:schemeClr>
              </a:solidFill>
              <a:ln>
                <a:noFill/>
              </a:ln>
              <a:effectLst/>
            </p:spPr>
            <p:txBody>
              <a:bodyPr anchor="ctr"/>
              <a:lstStyle/>
              <a:p>
                <a:pPr algn="ctr"/>
                <a:endParaRPr/>
              </a:p>
            </p:txBody>
          </p:sp>
          <p:sp>
            <p:nvSpPr>
              <p:cNvPr id="58" name="ïšlíḑe">
                <a:extLst>
                  <a:ext uri="{FF2B5EF4-FFF2-40B4-BE49-F238E27FC236}">
                    <a16:creationId xmlns:a16="http://schemas.microsoft.com/office/drawing/2014/main" id="{9CB9C9B2-0693-441B-B6CA-C15F01A25C1F}"/>
                  </a:ext>
                </a:extLst>
              </p:cNvPr>
              <p:cNvSpPr>
                <a:spLocks/>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solidFill>
                <a:schemeClr val="accent1"/>
              </a:solidFill>
              <a:ln>
                <a:noFill/>
              </a:ln>
              <a:effectLst/>
            </p:spPr>
            <p:txBody>
              <a:bodyPr anchor="ctr"/>
              <a:lstStyle/>
              <a:p>
                <a:pPr algn="ctr"/>
                <a:endParaRPr/>
              </a:p>
            </p:txBody>
          </p:sp>
        </p:grpSp>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lumMod val="50000"/>
                </a:schemeClr>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2">
                  <a:lumMod val="75000"/>
                </a:schemeClr>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2"/>
              </a:solidFill>
              <a:ln>
                <a:noFill/>
              </a:ln>
              <a:effectLst/>
            </p:spPr>
            <p:txBody>
              <a:bodyPr anchor="ctr"/>
              <a:lstStyle/>
              <a:p>
                <a:pPr algn="ctr"/>
                <a:endParaRPr/>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3">
                  <a:lumMod val="50000"/>
                </a:schemeClr>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3">
                  <a:lumMod val="75000"/>
                </a:schemeClr>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3"/>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4">
                  <a:lumMod val="75000"/>
                </a:schemeClr>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4"/>
              </a:solidFill>
              <a:ln>
                <a:noFill/>
              </a:ln>
              <a:effectLst/>
            </p:spPr>
            <p:txBody>
              <a:bodyPr anchor="ctr"/>
              <a:lstStyle/>
              <a:p>
                <a:pPr algn="ctr"/>
                <a:endParaRPr/>
              </a:p>
            </p:txBody>
          </p:sp>
        </p:grpSp>
        <p:sp>
          <p:nvSpPr>
            <p:cNvPr id="44" name="íṩ1îḋè">
              <a:extLst>
                <a:ext uri="{FF2B5EF4-FFF2-40B4-BE49-F238E27FC236}">
                  <a16:creationId xmlns:a16="http://schemas.microsoft.com/office/drawing/2014/main" id="{9F225C1F-15DC-41E0-B0CF-A5544DD08E9B}"/>
                </a:ext>
              </a:extLst>
            </p:cNvPr>
            <p:cNvSpPr>
              <a:spLocks/>
            </p:cNvSpPr>
            <p:nvPr/>
          </p:nvSpPr>
          <p:spPr bwMode="auto">
            <a:xfrm rot="1241860">
              <a:off x="4433699" y="5062350"/>
              <a:ext cx="841046"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600" dirty="0">
                  <a:solidFill>
                    <a:schemeClr val="bg1"/>
                  </a:solidFill>
                </a:rPr>
                <a:t>后端</a:t>
              </a:r>
            </a:p>
          </p:txBody>
        </p:sp>
        <p:sp>
          <p:nvSpPr>
            <p:cNvPr id="45" name="í$ḷiḓè">
              <a:extLst>
                <a:ext uri="{FF2B5EF4-FFF2-40B4-BE49-F238E27FC236}">
                  <a16:creationId xmlns:a16="http://schemas.microsoft.com/office/drawing/2014/main" id="{D0D59159-6E5E-4445-A7AE-AB0EDDAEE044}"/>
                </a:ext>
              </a:extLst>
            </p:cNvPr>
            <p:cNvSpPr>
              <a:spLocks/>
            </p:cNvSpPr>
            <p:nvPr/>
          </p:nvSpPr>
          <p:spPr bwMode="auto">
            <a:xfrm rot="1161022">
              <a:off x="4951213" y="4017589"/>
              <a:ext cx="528773"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400" dirty="0">
                  <a:solidFill>
                    <a:schemeClr val="bg1"/>
                  </a:solidFill>
                </a:rPr>
                <a:t>前端</a:t>
              </a:r>
            </a:p>
          </p:txBody>
        </p:sp>
        <p:sp>
          <p:nvSpPr>
            <p:cNvPr id="46" name="iS1iďe">
              <a:extLst>
                <a:ext uri="{FF2B5EF4-FFF2-40B4-BE49-F238E27FC236}">
                  <a16:creationId xmlns:a16="http://schemas.microsoft.com/office/drawing/2014/main" id="{9FD7E34B-C0F2-423D-AAD1-90188744A468}"/>
                </a:ext>
              </a:extLst>
            </p:cNvPr>
            <p:cNvSpPr>
              <a:spLocks/>
            </p:cNvSpPr>
            <p:nvPr/>
          </p:nvSpPr>
          <p:spPr bwMode="auto">
            <a:xfrm rot="1056546">
              <a:off x="5191167" y="3169799"/>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300" dirty="0">
                  <a:solidFill>
                    <a:schemeClr val="bg1"/>
                  </a:solidFill>
                </a:rPr>
                <a:t>后端</a:t>
              </a:r>
            </a:p>
          </p:txBody>
        </p:sp>
        <p:sp>
          <p:nvSpPr>
            <p:cNvPr id="47" name="ïSļïḑe">
              <a:extLst>
                <a:ext uri="{FF2B5EF4-FFF2-40B4-BE49-F238E27FC236}">
                  <a16:creationId xmlns:a16="http://schemas.microsoft.com/office/drawing/2014/main" id="{3995F050-A31E-42ED-9DC5-6FA4FF68039D}"/>
                </a:ext>
              </a:extLst>
            </p:cNvPr>
            <p:cNvSpPr>
              <a:spLocks/>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Autofit/>
              <a:scene3d>
                <a:camera prst="orthographicFront"/>
                <a:lightRig rig="threePt" dir="t"/>
              </a:scene3d>
              <a:sp3d contourW="12700"/>
            </a:bodyPr>
            <a:lstStyle/>
            <a:p>
              <a:pPr algn="ctr" defTabSz="228600">
                <a:defRPr/>
              </a:pPr>
              <a:r>
                <a:rPr lang="zh-CN" altLang="en-US" sz="1100" dirty="0">
                  <a:solidFill>
                    <a:schemeClr val="bg1"/>
                  </a:solidFill>
                </a:rPr>
                <a:t>前端</a:t>
              </a:r>
            </a:p>
          </p:txBody>
        </p:sp>
      </p:grpSp>
      <p:grpSp>
        <p:nvGrpSpPr>
          <p:cNvPr id="59" name="组合 58"/>
          <p:cNvGrpSpPr/>
          <p:nvPr/>
        </p:nvGrpSpPr>
        <p:grpSpPr>
          <a:xfrm>
            <a:off x="8532289" y="2783996"/>
            <a:ext cx="2784999" cy="951799"/>
            <a:chOff x="1541719" y="2349127"/>
            <a:chExt cx="2784999" cy="951799"/>
          </a:xfrm>
        </p:grpSpPr>
        <p:sp>
          <p:nvSpPr>
            <p:cNvPr id="60" name="文本框 59"/>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JUnit</a:t>
              </a:r>
              <a:endParaRPr lang="zh-CN" altLang="en-US" b="1" dirty="0">
                <a:solidFill>
                  <a:schemeClr val="tx1">
                    <a:lumMod val="75000"/>
                    <a:lumOff val="25000"/>
                  </a:schemeClr>
                </a:solidFill>
                <a:latin typeface="Century Gothic" panose="020B0502020202020204" pitchFamily="34" charset="0"/>
              </a:endParaRPr>
            </a:p>
          </p:txBody>
        </p:sp>
        <p:sp>
          <p:nvSpPr>
            <p:cNvPr id="61" name="文本框 60"/>
            <p:cNvSpPr txBox="1"/>
            <p:nvPr/>
          </p:nvSpPr>
          <p:spPr>
            <a:xfrm>
              <a:off x="1541719" y="2687681"/>
              <a:ext cx="2784999" cy="613245"/>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t>一个</a:t>
              </a:r>
              <a:r>
                <a:rPr lang="en-US" altLang="zh-CN" sz="1200" dirty="0"/>
                <a:t>Java </a:t>
              </a:r>
              <a:r>
                <a:rPr lang="zh-CN" altLang="en-US" sz="1200" dirty="0"/>
                <a:t>编程语言的单元测试框架</a:t>
              </a:r>
              <a:endParaRPr lang="en-US" altLang="zh-CN" sz="1200" dirty="0"/>
            </a:p>
            <a:p>
              <a:pPr>
                <a:lnSpc>
                  <a:spcPct val="150000"/>
                </a:lnSpc>
              </a:pPr>
              <a:r>
                <a:rPr lang="zh-CN" altLang="en-US" sz="1200" dirty="0"/>
                <a:t>在测试驱动的开发方面有很重要的发展</a:t>
              </a:r>
              <a:endParaRPr lang="en-US" altLang="zh-CN" sz="1200" dirty="0">
                <a:solidFill>
                  <a:schemeClr val="tx1">
                    <a:lumMod val="65000"/>
                    <a:lumOff val="35000"/>
                  </a:schemeClr>
                </a:solidFill>
                <a:latin typeface="Century Gothic" panose="020B0502020202020204" pitchFamily="34" charset="0"/>
                <a:ea typeface="+mj-ea"/>
              </a:endParaRPr>
            </a:p>
          </p:txBody>
        </p:sp>
      </p:grpSp>
      <p:cxnSp>
        <p:nvCxnSpPr>
          <p:cNvPr id="63" name="直接连接符 62"/>
          <p:cNvCxnSpPr/>
          <p:nvPr/>
        </p:nvCxnSpPr>
        <p:spPr>
          <a:xfrm>
            <a:off x="3695988" y="2378522"/>
            <a:ext cx="187132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695988" y="4021585"/>
            <a:ext cx="105442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966407" y="3093949"/>
            <a:ext cx="1489412"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a:cxnSpLocks/>
          </p:cNvCxnSpPr>
          <p:nvPr/>
        </p:nvCxnSpPr>
        <p:spPr>
          <a:xfrm>
            <a:off x="7777227" y="4528288"/>
            <a:ext cx="53571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8532289" y="4189734"/>
            <a:ext cx="3154886" cy="1782796"/>
            <a:chOff x="1541719" y="2349127"/>
            <a:chExt cx="3154886" cy="1782796"/>
          </a:xfrm>
        </p:grpSpPr>
        <p:sp>
          <p:nvSpPr>
            <p:cNvPr id="71" name="文本框 70"/>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unittest</a:t>
              </a:r>
              <a:endParaRPr lang="zh-CN" altLang="en-US" b="1" dirty="0">
                <a:solidFill>
                  <a:schemeClr val="tx1">
                    <a:lumMod val="75000"/>
                    <a:lumOff val="25000"/>
                  </a:schemeClr>
                </a:solidFill>
                <a:latin typeface="Century Gothic" panose="020B0502020202020204" pitchFamily="34" charset="0"/>
              </a:endParaRPr>
            </a:p>
          </p:txBody>
        </p:sp>
        <p:sp>
          <p:nvSpPr>
            <p:cNvPr id="72" name="文本框 71"/>
            <p:cNvSpPr txBox="1"/>
            <p:nvPr/>
          </p:nvSpPr>
          <p:spPr>
            <a:xfrm>
              <a:off x="1541719" y="2687681"/>
              <a:ext cx="3154886" cy="1444242"/>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t>来自</a:t>
              </a:r>
              <a:r>
                <a:rPr lang="en-US" altLang="zh-CN" sz="1200" dirty="0"/>
                <a:t>Python</a:t>
              </a:r>
              <a:r>
                <a:rPr lang="zh-CN" altLang="en-US" sz="1200" dirty="0"/>
                <a:t>的标准库，使用简单、功能强大</a:t>
              </a:r>
              <a:endParaRPr lang="en-US" altLang="zh-CN" sz="1200" dirty="0"/>
            </a:p>
            <a:p>
              <a:pPr>
                <a:lnSpc>
                  <a:spcPct val="150000"/>
                </a:lnSpc>
              </a:pPr>
              <a:r>
                <a:rPr lang="zh-CN" altLang="en-US" sz="1200" dirty="0"/>
                <a:t>支持测试自动化，多个测试用例共享前置（</a:t>
              </a:r>
              <a:r>
                <a:rPr lang="en-US" altLang="zh-CN" sz="1200" dirty="0"/>
                <a:t>setUp</a:t>
              </a:r>
              <a:r>
                <a:rPr lang="zh-CN" altLang="en-US" sz="1200" dirty="0"/>
                <a:t>）和清理（</a:t>
              </a:r>
              <a:r>
                <a:rPr lang="en-US" altLang="zh-CN" sz="1200" dirty="0"/>
                <a:t>tearDown</a:t>
              </a:r>
              <a:r>
                <a:rPr lang="zh-CN" altLang="en-US" sz="1200" dirty="0"/>
                <a:t>）代码</a:t>
              </a:r>
              <a:endParaRPr lang="en-US" altLang="zh-CN" sz="1200" dirty="0"/>
            </a:p>
            <a:p>
              <a:pPr>
                <a:lnSpc>
                  <a:spcPct val="150000"/>
                </a:lnSpc>
              </a:pPr>
              <a:r>
                <a:rPr lang="zh-CN" altLang="en-US" sz="1200" dirty="0"/>
                <a:t>聚合多个测试用例到测试集中，并将测试和报告框架独立</a:t>
              </a:r>
              <a:endParaRPr lang="en-US" altLang="zh-CN" sz="1200" dirty="0">
                <a:solidFill>
                  <a:schemeClr val="tx1">
                    <a:lumMod val="65000"/>
                    <a:lumOff val="35000"/>
                  </a:schemeClr>
                </a:solidFill>
                <a:latin typeface="Century Gothic" panose="020B0502020202020204" pitchFamily="34" charset="0"/>
                <a:ea typeface="+mj-ea"/>
              </a:endParaRPr>
            </a:p>
          </p:txBody>
        </p:sp>
      </p:grpSp>
      <p:grpSp>
        <p:nvGrpSpPr>
          <p:cNvPr id="73" name="组合 72"/>
          <p:cNvGrpSpPr/>
          <p:nvPr/>
        </p:nvGrpSpPr>
        <p:grpSpPr>
          <a:xfrm>
            <a:off x="714375" y="2057576"/>
            <a:ext cx="2958589" cy="1228798"/>
            <a:chOff x="1073039" y="2349127"/>
            <a:chExt cx="3253679" cy="1228798"/>
          </a:xfrm>
        </p:grpSpPr>
        <p:sp>
          <p:nvSpPr>
            <p:cNvPr id="74" name="文本框 73"/>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Jest</a:t>
              </a:r>
              <a:endParaRPr lang="zh-CN" altLang="en-US" b="1" dirty="0">
                <a:solidFill>
                  <a:schemeClr val="tx1">
                    <a:lumMod val="75000"/>
                    <a:lumOff val="25000"/>
                  </a:schemeClr>
                </a:solidFill>
                <a:latin typeface="Century Gothic" panose="020B0502020202020204" pitchFamily="34" charset="0"/>
              </a:endParaRPr>
            </a:p>
          </p:txBody>
        </p:sp>
        <p:sp>
          <p:nvSpPr>
            <p:cNvPr id="75" name="文本框 74"/>
            <p:cNvSpPr txBox="1"/>
            <p:nvPr/>
          </p:nvSpPr>
          <p:spPr>
            <a:xfrm>
              <a:off x="1073039" y="2687681"/>
              <a:ext cx="3253679" cy="890244"/>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TW" altLang="en-US" sz="1200" dirty="0"/>
                <a:t>基于 </a:t>
              </a:r>
              <a:r>
                <a:rPr lang="en-US" altLang="zh-TW" sz="1200" dirty="0"/>
                <a:t>Jasmine </a:t>
              </a:r>
              <a:r>
                <a:rPr lang="zh-TW" altLang="en-US" sz="1200" dirty="0"/>
                <a:t>，</a:t>
              </a:r>
              <a:r>
                <a:rPr lang="en-US" altLang="zh-TW" sz="1200" dirty="0"/>
                <a:t>Jest </a:t>
              </a:r>
              <a:r>
                <a:rPr lang="zh-TW" altLang="en-US" sz="1200" dirty="0"/>
                <a:t>的 </a:t>
              </a:r>
              <a:r>
                <a:rPr lang="en-US" altLang="zh-TW" sz="1200" dirty="0"/>
                <a:t>UI </a:t>
              </a:r>
              <a:r>
                <a:rPr lang="zh-TW" altLang="en-US" sz="1200" dirty="0"/>
                <a:t>既清晰又方便，而且提供了一种模拟大型模块的简便方法，用以提高测试速度。</a:t>
              </a:r>
              <a:endParaRPr lang="en-US" altLang="zh-CN" sz="1200" dirty="0">
                <a:solidFill>
                  <a:schemeClr val="tx1">
                    <a:lumMod val="65000"/>
                    <a:lumOff val="35000"/>
                  </a:schemeClr>
                </a:solidFill>
                <a:latin typeface="Century Gothic" panose="020B0502020202020204" pitchFamily="34" charset="0"/>
                <a:ea typeface="+mj-ea"/>
              </a:endParaRPr>
            </a:p>
          </p:txBody>
        </p:sp>
      </p:grpSp>
      <p:grpSp>
        <p:nvGrpSpPr>
          <p:cNvPr id="76" name="组合 75"/>
          <p:cNvGrpSpPr/>
          <p:nvPr/>
        </p:nvGrpSpPr>
        <p:grpSpPr>
          <a:xfrm>
            <a:off x="874713" y="3758589"/>
            <a:ext cx="2798252" cy="1506246"/>
            <a:chOff x="1528467" y="2349127"/>
            <a:chExt cx="2798252" cy="1506246"/>
          </a:xfrm>
        </p:grpSpPr>
        <p:sp>
          <p:nvSpPr>
            <p:cNvPr id="77" name="文本框 76"/>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Mocha</a:t>
              </a:r>
              <a:endParaRPr lang="zh-CN" altLang="en-US" b="1" dirty="0">
                <a:solidFill>
                  <a:schemeClr val="tx1">
                    <a:lumMod val="75000"/>
                    <a:lumOff val="25000"/>
                  </a:schemeClr>
                </a:solidFill>
                <a:latin typeface="Century Gothic" panose="020B0502020202020204" pitchFamily="34" charset="0"/>
              </a:endParaRPr>
            </a:p>
          </p:txBody>
        </p:sp>
        <p:sp>
          <p:nvSpPr>
            <p:cNvPr id="78" name="文本框 77"/>
            <p:cNvSpPr txBox="1"/>
            <p:nvPr/>
          </p:nvSpPr>
          <p:spPr>
            <a:xfrm>
              <a:off x="1528467" y="2687681"/>
              <a:ext cx="2798252" cy="1167692"/>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sz="1200" dirty="0">
                  <a:latin typeface="+mn-ea"/>
                </a:rPr>
                <a:t>JavaScript</a:t>
              </a:r>
              <a:r>
                <a:rPr lang="zh-CN" altLang="en-US" sz="1200" dirty="0">
                  <a:latin typeface="+mn-ea"/>
                </a:rPr>
                <a:t>界中最受欢迎的一款单元测试框架，</a:t>
              </a:r>
              <a:r>
                <a:rPr lang="zh-TW" altLang="en-US" sz="1200" dirty="0">
                  <a:latin typeface="+mn-ea"/>
                </a:rPr>
                <a:t>灵活</a:t>
              </a:r>
              <a:r>
                <a:rPr lang="zh-CN" altLang="en-US" sz="1200" dirty="0">
                  <a:latin typeface="+mn-ea"/>
                </a:rPr>
                <a:t>，可参考的文献较多</a:t>
              </a:r>
              <a:endParaRPr lang="en-US" altLang="zh-CN" sz="1200" dirty="0">
                <a:latin typeface="+mn-ea"/>
              </a:endParaRPr>
            </a:p>
            <a:p>
              <a:pPr algn="r">
                <a:lnSpc>
                  <a:spcPct val="150000"/>
                </a:lnSpc>
              </a:pPr>
              <a:r>
                <a:rPr lang="zh-TW" altLang="en-US" sz="1200" dirty="0">
                  <a:latin typeface="+mn-ea"/>
                </a:rPr>
                <a:t>需要与第三方断言、</a:t>
              </a:r>
              <a:r>
                <a:rPr lang="en-US" altLang="zh-CN" sz="1200" dirty="0">
                  <a:latin typeface="+mn-ea"/>
                </a:rPr>
                <a:t>mock </a:t>
              </a:r>
              <a:r>
                <a:rPr lang="zh-TW" altLang="en-US" sz="1200" dirty="0">
                  <a:latin typeface="+mn-ea"/>
                </a:rPr>
                <a:t>和 </a:t>
              </a:r>
              <a:r>
                <a:rPr lang="en-US" altLang="zh-CN" sz="1200" dirty="0">
                  <a:latin typeface="+mn-ea"/>
                </a:rPr>
                <a:t>spy </a:t>
              </a:r>
              <a:r>
                <a:rPr lang="zh-TW" altLang="en-US" sz="1200" dirty="0">
                  <a:latin typeface="+mn-ea"/>
                </a:rPr>
                <a:t>工具（通常是 </a:t>
              </a:r>
              <a:r>
                <a:rPr lang="en-US" altLang="zh-CN" sz="1200" dirty="0">
                  <a:latin typeface="+mn-ea"/>
                </a:rPr>
                <a:t>Enzyme </a:t>
              </a:r>
              <a:r>
                <a:rPr lang="zh-TW" altLang="en-US" sz="1200" dirty="0">
                  <a:latin typeface="+mn-ea"/>
                </a:rPr>
                <a:t>和 </a:t>
              </a:r>
              <a:r>
                <a:rPr lang="en-US" altLang="zh-CN" sz="1200" dirty="0">
                  <a:latin typeface="+mn-ea"/>
                </a:rPr>
                <a:t>Chai</a:t>
              </a:r>
              <a:r>
                <a:rPr lang="zh-CN" altLang="en-US" sz="1200" dirty="0">
                  <a:latin typeface="+mn-ea"/>
                </a:rPr>
                <a:t>）</a:t>
              </a:r>
              <a:r>
                <a:rPr lang="zh-TW" altLang="en-US" sz="1200" dirty="0">
                  <a:latin typeface="+mn-ea"/>
                </a:rPr>
                <a:t>一起使用</a:t>
              </a:r>
              <a:endParaRPr lang="en-US" altLang="zh-CN" sz="1200" dirty="0">
                <a:latin typeface="+mn-ea"/>
              </a:endParaRPr>
            </a:p>
          </p:txBody>
        </p:sp>
      </p:grp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4377095" cy="812016"/>
            <a:chOff x="7318011" y="1456480"/>
            <a:chExt cx="4377095"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4377095"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测试框架</a:t>
              </a: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spTree>
    <p:extLst>
      <p:ext uri="{BB962C8B-B14F-4D97-AF65-F5344CB8AC3E}">
        <p14:creationId xmlns:p14="http://schemas.microsoft.com/office/powerpoint/2010/main" val="2294206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4271898" y="1882776"/>
            <a:ext cx="3648204" cy="3870324"/>
            <a:chOff x="3872920" y="1852424"/>
            <a:chExt cx="4036217" cy="4281963"/>
          </a:xfrm>
        </p:grpSpPr>
        <p:grpSp>
          <p:nvGrpSpPr>
            <p:cNvPr id="40" name="ïṥḻiḑé">
              <a:extLst>
                <a:ext uri="{FF2B5EF4-FFF2-40B4-BE49-F238E27FC236}">
                  <a16:creationId xmlns:a16="http://schemas.microsoft.com/office/drawing/2014/main" id="{C2EBCD5A-F9A0-46A1-87CB-4431D65FF34F}"/>
                </a:ext>
              </a:extLst>
            </p:cNvPr>
            <p:cNvGrpSpPr/>
            <p:nvPr/>
          </p:nvGrpSpPr>
          <p:grpSpPr>
            <a:xfrm>
              <a:off x="3872920" y="4112842"/>
              <a:ext cx="4036217" cy="2021545"/>
              <a:chOff x="4063207" y="4258807"/>
              <a:chExt cx="4184973" cy="2090400"/>
            </a:xfrm>
          </p:grpSpPr>
          <p:sp>
            <p:nvSpPr>
              <p:cNvPr id="56" name="îŝḻîḍè">
                <a:extLst>
                  <a:ext uri="{FF2B5EF4-FFF2-40B4-BE49-F238E27FC236}">
                    <a16:creationId xmlns:a16="http://schemas.microsoft.com/office/drawing/2014/main" id="{8B7236C2-3334-41D0-9E17-542532189C14}"/>
                  </a:ext>
                </a:extLst>
              </p:cNvPr>
              <p:cNvSpPr>
                <a:spLocks/>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solidFill>
                <a:schemeClr val="accent1">
                  <a:lumMod val="75000"/>
                </a:schemeClr>
              </a:solidFill>
              <a:ln>
                <a:noFill/>
              </a:ln>
              <a:effectLst/>
            </p:spPr>
            <p:txBody>
              <a:bodyPr anchor="ctr"/>
              <a:lstStyle/>
              <a:p>
                <a:pPr algn="ctr"/>
                <a:endParaRPr/>
              </a:p>
            </p:txBody>
          </p:sp>
          <p:sp>
            <p:nvSpPr>
              <p:cNvPr id="57" name="îšlíḋé">
                <a:extLst>
                  <a:ext uri="{FF2B5EF4-FFF2-40B4-BE49-F238E27FC236}">
                    <a16:creationId xmlns:a16="http://schemas.microsoft.com/office/drawing/2014/main" id="{0C070F8F-C05B-4FF2-A22C-03D82CCCE9DA}"/>
                  </a:ext>
                </a:extLst>
              </p:cNvPr>
              <p:cNvSpPr>
                <a:spLocks/>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1">
                  <a:lumMod val="50000"/>
                </a:schemeClr>
              </a:solidFill>
              <a:ln>
                <a:noFill/>
              </a:ln>
              <a:effectLst/>
            </p:spPr>
            <p:txBody>
              <a:bodyPr anchor="ctr"/>
              <a:lstStyle/>
              <a:p>
                <a:pPr algn="ctr"/>
                <a:endParaRPr/>
              </a:p>
            </p:txBody>
          </p:sp>
          <p:sp>
            <p:nvSpPr>
              <p:cNvPr id="58" name="ïšlíḑe">
                <a:extLst>
                  <a:ext uri="{FF2B5EF4-FFF2-40B4-BE49-F238E27FC236}">
                    <a16:creationId xmlns:a16="http://schemas.microsoft.com/office/drawing/2014/main" id="{9CB9C9B2-0693-441B-B6CA-C15F01A25C1F}"/>
                  </a:ext>
                </a:extLst>
              </p:cNvPr>
              <p:cNvSpPr>
                <a:spLocks/>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solidFill>
                <a:schemeClr val="accent1"/>
              </a:solidFill>
              <a:ln>
                <a:noFill/>
              </a:ln>
              <a:effectLst/>
            </p:spPr>
            <p:txBody>
              <a:bodyPr anchor="ctr"/>
              <a:lstStyle/>
              <a:p>
                <a:pPr algn="ctr"/>
                <a:endParaRPr/>
              </a:p>
            </p:txBody>
          </p:sp>
        </p:grpSp>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lumMod val="50000"/>
                </a:schemeClr>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2">
                  <a:lumMod val="75000"/>
                </a:schemeClr>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2"/>
              </a:solidFill>
              <a:ln>
                <a:noFill/>
              </a:ln>
              <a:effectLst/>
            </p:spPr>
            <p:txBody>
              <a:bodyPr anchor="ctr"/>
              <a:lstStyle/>
              <a:p>
                <a:pPr algn="ctr"/>
                <a:endParaRPr/>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3">
                  <a:lumMod val="50000"/>
                </a:schemeClr>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3">
                  <a:lumMod val="75000"/>
                </a:schemeClr>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3"/>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4">
                  <a:lumMod val="75000"/>
                </a:schemeClr>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4"/>
              </a:solidFill>
              <a:ln>
                <a:noFill/>
              </a:ln>
              <a:effectLst/>
            </p:spPr>
            <p:txBody>
              <a:bodyPr anchor="ctr"/>
              <a:lstStyle/>
              <a:p>
                <a:pPr algn="ctr"/>
                <a:endParaRPr/>
              </a:p>
            </p:txBody>
          </p:sp>
        </p:grpSp>
        <p:sp>
          <p:nvSpPr>
            <p:cNvPr id="44" name="íṩ1îḋè">
              <a:extLst>
                <a:ext uri="{FF2B5EF4-FFF2-40B4-BE49-F238E27FC236}">
                  <a16:creationId xmlns:a16="http://schemas.microsoft.com/office/drawing/2014/main" id="{9F225C1F-15DC-41E0-B0CF-A5544DD08E9B}"/>
                </a:ext>
              </a:extLst>
            </p:cNvPr>
            <p:cNvSpPr>
              <a:spLocks/>
            </p:cNvSpPr>
            <p:nvPr/>
          </p:nvSpPr>
          <p:spPr bwMode="auto">
            <a:xfrm rot="1241860">
              <a:off x="4433699" y="5062350"/>
              <a:ext cx="841046"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600" dirty="0">
                  <a:solidFill>
                    <a:schemeClr val="bg1"/>
                  </a:solidFill>
                </a:rPr>
                <a:t>后端</a:t>
              </a:r>
            </a:p>
          </p:txBody>
        </p:sp>
        <p:sp>
          <p:nvSpPr>
            <p:cNvPr id="45" name="í$ḷiḓè">
              <a:extLst>
                <a:ext uri="{FF2B5EF4-FFF2-40B4-BE49-F238E27FC236}">
                  <a16:creationId xmlns:a16="http://schemas.microsoft.com/office/drawing/2014/main" id="{D0D59159-6E5E-4445-A7AE-AB0EDDAEE044}"/>
                </a:ext>
              </a:extLst>
            </p:cNvPr>
            <p:cNvSpPr>
              <a:spLocks/>
            </p:cNvSpPr>
            <p:nvPr/>
          </p:nvSpPr>
          <p:spPr bwMode="auto">
            <a:xfrm rot="1161022">
              <a:off x="4951213" y="4017589"/>
              <a:ext cx="528773"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400" dirty="0">
                  <a:solidFill>
                    <a:schemeClr val="bg1"/>
                  </a:solidFill>
                </a:rPr>
                <a:t>前端</a:t>
              </a:r>
            </a:p>
          </p:txBody>
        </p:sp>
        <p:sp>
          <p:nvSpPr>
            <p:cNvPr id="46" name="iS1iďe">
              <a:extLst>
                <a:ext uri="{FF2B5EF4-FFF2-40B4-BE49-F238E27FC236}">
                  <a16:creationId xmlns:a16="http://schemas.microsoft.com/office/drawing/2014/main" id="{9FD7E34B-C0F2-423D-AAD1-90188744A468}"/>
                </a:ext>
              </a:extLst>
            </p:cNvPr>
            <p:cNvSpPr>
              <a:spLocks/>
            </p:cNvSpPr>
            <p:nvPr/>
          </p:nvSpPr>
          <p:spPr bwMode="auto">
            <a:xfrm rot="1056546">
              <a:off x="5191167" y="3169799"/>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300" dirty="0">
                  <a:solidFill>
                    <a:schemeClr val="bg1"/>
                  </a:solidFill>
                </a:rPr>
                <a:t>后端</a:t>
              </a:r>
            </a:p>
          </p:txBody>
        </p:sp>
        <p:sp>
          <p:nvSpPr>
            <p:cNvPr id="47" name="ïSļïḑe">
              <a:extLst>
                <a:ext uri="{FF2B5EF4-FFF2-40B4-BE49-F238E27FC236}">
                  <a16:creationId xmlns:a16="http://schemas.microsoft.com/office/drawing/2014/main" id="{3995F050-A31E-42ED-9DC5-6FA4FF68039D}"/>
                </a:ext>
              </a:extLst>
            </p:cNvPr>
            <p:cNvSpPr>
              <a:spLocks/>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Autofit/>
              <a:scene3d>
                <a:camera prst="orthographicFront"/>
                <a:lightRig rig="threePt" dir="t"/>
              </a:scene3d>
              <a:sp3d contourW="12700"/>
            </a:bodyPr>
            <a:lstStyle/>
            <a:p>
              <a:pPr algn="ctr" defTabSz="228600">
                <a:defRPr/>
              </a:pPr>
              <a:r>
                <a:rPr lang="zh-CN" altLang="en-US" sz="1100" dirty="0">
                  <a:solidFill>
                    <a:schemeClr val="bg1"/>
                  </a:solidFill>
                </a:rPr>
                <a:t>前端</a:t>
              </a:r>
            </a:p>
          </p:txBody>
        </p:sp>
      </p:grpSp>
      <p:grpSp>
        <p:nvGrpSpPr>
          <p:cNvPr id="59" name="组合 58"/>
          <p:cNvGrpSpPr/>
          <p:nvPr/>
        </p:nvGrpSpPr>
        <p:grpSpPr>
          <a:xfrm>
            <a:off x="8515020" y="2295528"/>
            <a:ext cx="2784999" cy="1963054"/>
            <a:chOff x="1537696" y="2349127"/>
            <a:chExt cx="2784999" cy="1963054"/>
          </a:xfrm>
        </p:grpSpPr>
        <p:sp>
          <p:nvSpPr>
            <p:cNvPr id="60" name="文本框 59"/>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Maven</a:t>
              </a:r>
              <a:endParaRPr lang="zh-CN" altLang="en-US" b="1" dirty="0">
                <a:solidFill>
                  <a:schemeClr val="tx1">
                    <a:lumMod val="75000"/>
                    <a:lumOff val="25000"/>
                  </a:schemeClr>
                </a:solidFill>
                <a:latin typeface="Century Gothic" panose="020B0502020202020204" pitchFamily="34" charset="0"/>
              </a:endParaRPr>
            </a:p>
          </p:txBody>
        </p:sp>
        <p:sp>
          <p:nvSpPr>
            <p:cNvPr id="61" name="文本框 60"/>
            <p:cNvSpPr txBox="1"/>
            <p:nvPr/>
          </p:nvSpPr>
          <p:spPr>
            <a:xfrm>
              <a:off x="1537696" y="2592928"/>
              <a:ext cx="2784999" cy="1719253"/>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t>是一个软件项目管理及自动构建工具，利用一个中央信息片断能管理一个项目的构建、报告和文档等步骤。</a:t>
              </a:r>
              <a:endParaRPr lang="en-US" altLang="zh-CN" sz="1200" dirty="0"/>
            </a:p>
            <a:p>
              <a:pPr>
                <a:lnSpc>
                  <a:spcPct val="150000"/>
                </a:lnSpc>
              </a:pPr>
              <a:r>
                <a:rPr lang="zh-CN" altLang="en-US" sz="1200" dirty="0"/>
                <a:t>帮助开发者完成构建、文档生成、报告、依赖、</a:t>
              </a:r>
              <a:r>
                <a:rPr lang="en-US" altLang="zh-CN" sz="1200" dirty="0"/>
                <a:t>SCMs</a:t>
              </a:r>
              <a:r>
                <a:rPr lang="zh-CN" altLang="en-US" sz="1200" dirty="0"/>
                <a:t>、发布、分发、邮件列表</a:t>
              </a:r>
            </a:p>
            <a:p>
              <a:pPr>
                <a:lnSpc>
                  <a:spcPct val="150000"/>
                </a:lnSpc>
              </a:pPr>
              <a:endParaRPr lang="en-US" altLang="zh-CN" sz="1200" dirty="0">
                <a:solidFill>
                  <a:schemeClr val="tx1">
                    <a:lumMod val="65000"/>
                    <a:lumOff val="35000"/>
                  </a:schemeClr>
                </a:solidFill>
                <a:latin typeface="Century Gothic" panose="020B0502020202020204" pitchFamily="34" charset="0"/>
                <a:ea typeface="+mj-ea"/>
              </a:endParaRPr>
            </a:p>
          </p:txBody>
        </p:sp>
      </p:grpSp>
      <p:cxnSp>
        <p:nvCxnSpPr>
          <p:cNvPr id="63" name="直接连接符 62"/>
          <p:cNvCxnSpPr/>
          <p:nvPr/>
        </p:nvCxnSpPr>
        <p:spPr>
          <a:xfrm>
            <a:off x="3695988" y="2292797"/>
            <a:ext cx="187132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695988" y="3935860"/>
            <a:ext cx="105442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866459" y="2682434"/>
            <a:ext cx="1489412"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20102" y="4727528"/>
            <a:ext cx="53571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8532289" y="4399284"/>
            <a:ext cx="2784999" cy="1228798"/>
            <a:chOff x="1541719" y="2349127"/>
            <a:chExt cx="2784999" cy="1228798"/>
          </a:xfrm>
        </p:grpSpPr>
        <p:sp>
          <p:nvSpPr>
            <p:cNvPr id="71" name="文本框 70"/>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pip</a:t>
              </a:r>
              <a:endParaRPr lang="zh-CN" altLang="en-US" b="1" dirty="0">
                <a:solidFill>
                  <a:schemeClr val="tx1">
                    <a:lumMod val="75000"/>
                    <a:lumOff val="25000"/>
                  </a:schemeClr>
                </a:solidFill>
                <a:latin typeface="Century Gothic" panose="020B0502020202020204" pitchFamily="34" charset="0"/>
              </a:endParaRPr>
            </a:p>
          </p:txBody>
        </p:sp>
        <p:sp>
          <p:nvSpPr>
            <p:cNvPr id="72" name="文本框 71"/>
            <p:cNvSpPr txBox="1"/>
            <p:nvPr/>
          </p:nvSpPr>
          <p:spPr>
            <a:xfrm>
              <a:off x="1541719" y="2687681"/>
              <a:ext cx="2784999" cy="890244"/>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t>是 </a:t>
              </a:r>
              <a:r>
                <a:rPr lang="en-US" altLang="zh-CN" sz="1200" dirty="0"/>
                <a:t>Python </a:t>
              </a:r>
              <a:r>
                <a:rPr lang="zh-CN" altLang="en-US" sz="1200" dirty="0"/>
                <a:t>包管理工具，该工具提供了对 </a:t>
              </a:r>
              <a:r>
                <a:rPr lang="en-US" altLang="zh-CN" sz="1200" dirty="0"/>
                <a:t>Python </a:t>
              </a:r>
              <a:r>
                <a:rPr lang="zh-CN" altLang="en-US" sz="1200" dirty="0"/>
                <a:t>包的查找、下载、安装、卸载的功能</a:t>
              </a:r>
              <a:endParaRPr lang="en-US" altLang="zh-CN" sz="1200" dirty="0">
                <a:solidFill>
                  <a:schemeClr val="tx1">
                    <a:lumMod val="65000"/>
                    <a:lumOff val="35000"/>
                  </a:schemeClr>
                </a:solidFill>
                <a:latin typeface="Century Gothic" panose="020B0502020202020204" pitchFamily="34" charset="0"/>
                <a:ea typeface="+mj-ea"/>
              </a:endParaRPr>
            </a:p>
          </p:txBody>
        </p:sp>
      </p:grpSp>
      <p:grpSp>
        <p:nvGrpSpPr>
          <p:cNvPr id="73" name="组合 72"/>
          <p:cNvGrpSpPr/>
          <p:nvPr/>
        </p:nvGrpSpPr>
        <p:grpSpPr>
          <a:xfrm>
            <a:off x="581025" y="1971851"/>
            <a:ext cx="3091939" cy="1133548"/>
            <a:chOff x="1234779" y="2349127"/>
            <a:chExt cx="3091939" cy="1133548"/>
          </a:xfrm>
        </p:grpSpPr>
        <p:sp>
          <p:nvSpPr>
            <p:cNvPr id="74" name="文本框 73"/>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npm</a:t>
              </a:r>
              <a:endParaRPr lang="zh-CN" altLang="en-US" b="1" dirty="0">
                <a:solidFill>
                  <a:schemeClr val="tx1">
                    <a:lumMod val="75000"/>
                    <a:lumOff val="25000"/>
                  </a:schemeClr>
                </a:solidFill>
                <a:latin typeface="Century Gothic" panose="020B0502020202020204" pitchFamily="34" charset="0"/>
              </a:endParaRPr>
            </a:p>
          </p:txBody>
        </p:sp>
        <p:sp>
          <p:nvSpPr>
            <p:cNvPr id="75" name="文本框 74"/>
            <p:cNvSpPr txBox="1"/>
            <p:nvPr/>
          </p:nvSpPr>
          <p:spPr>
            <a:xfrm>
              <a:off x="1234779" y="2592431"/>
              <a:ext cx="3091939" cy="890244"/>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TW" altLang="en-US" sz="1200" dirty="0"/>
                <a:t>是 </a:t>
              </a:r>
              <a:r>
                <a:rPr lang="en-US" altLang="zh-TW" sz="1200" dirty="0"/>
                <a:t>JavaScript </a:t>
              </a:r>
              <a:r>
                <a:rPr lang="zh-TW" altLang="en-US" sz="1200" dirty="0"/>
                <a:t>世界的包管理工具</a:t>
              </a:r>
              <a:endParaRPr lang="en-US" altLang="zh-TW" sz="1200" dirty="0"/>
            </a:p>
            <a:p>
              <a:pPr algn="r">
                <a:lnSpc>
                  <a:spcPct val="150000"/>
                </a:lnSpc>
              </a:pPr>
              <a:r>
                <a:rPr lang="zh-TW" altLang="en-US" sz="1200" dirty="0"/>
                <a:t>是 </a:t>
              </a:r>
              <a:r>
                <a:rPr lang="en-US" altLang="zh-TW" sz="1200" dirty="0"/>
                <a:t>Node.js </a:t>
              </a:r>
              <a:r>
                <a:rPr lang="zh-TW" altLang="en-US" sz="1200" dirty="0"/>
                <a:t>平台的默认包管理工具</a:t>
              </a:r>
              <a:endParaRPr lang="en-US" altLang="zh-TW" sz="1200" dirty="0"/>
            </a:p>
            <a:p>
              <a:pPr algn="r">
                <a:lnSpc>
                  <a:spcPct val="150000"/>
                </a:lnSpc>
              </a:pPr>
              <a:r>
                <a:rPr lang="zh-CN" altLang="en-US" sz="1200" dirty="0"/>
                <a:t>用户可以直接通过</a:t>
              </a:r>
              <a:r>
                <a:rPr lang="en-US" altLang="zh-CN" sz="1200" dirty="0"/>
                <a:t>cli</a:t>
              </a:r>
              <a:r>
                <a:rPr lang="zh-CN" altLang="en-US" sz="1200" dirty="0"/>
                <a:t>命令行工具进行包管理</a:t>
              </a:r>
              <a:endParaRPr lang="en-US" altLang="zh-CN" sz="1200" dirty="0">
                <a:solidFill>
                  <a:schemeClr val="tx1">
                    <a:lumMod val="65000"/>
                    <a:lumOff val="35000"/>
                  </a:schemeClr>
                </a:solidFill>
                <a:latin typeface="Century Gothic" panose="020B0502020202020204" pitchFamily="34" charset="0"/>
                <a:ea typeface="+mj-ea"/>
              </a:endParaRPr>
            </a:p>
          </p:txBody>
        </p:sp>
      </p:grpSp>
      <p:grpSp>
        <p:nvGrpSpPr>
          <p:cNvPr id="76" name="组合 75"/>
          <p:cNvGrpSpPr/>
          <p:nvPr/>
        </p:nvGrpSpPr>
        <p:grpSpPr>
          <a:xfrm>
            <a:off x="543579" y="3662552"/>
            <a:ext cx="3091939" cy="1410547"/>
            <a:chOff x="1541719" y="2349127"/>
            <a:chExt cx="2784999" cy="1410547"/>
          </a:xfrm>
        </p:grpSpPr>
        <p:sp>
          <p:nvSpPr>
            <p:cNvPr id="77" name="文本框 76"/>
            <p:cNvSpPr txBox="1"/>
            <p:nvPr/>
          </p:nvSpPr>
          <p:spPr>
            <a:xfrm>
              <a:off x="2192937" y="2349127"/>
              <a:ext cx="2133781" cy="369332"/>
            </a:xfrm>
            <a:prstGeom prst="rect">
              <a:avLst/>
            </a:prstGeom>
            <a:noFill/>
          </p:spPr>
          <p:txBody>
            <a:bodyPr wrap="square" rtlCol="0">
              <a:spAutoFit/>
              <a:scene3d>
                <a:camera prst="orthographicFront"/>
                <a:lightRig rig="threePt" dir="t"/>
              </a:scene3d>
              <a:sp3d contourW="12700"/>
            </a:bodyPr>
            <a:lstStyle/>
            <a:p>
              <a:pPr algn="r"/>
              <a:r>
                <a:rPr lang="en-US" altLang="zh-CN" b="1" dirty="0">
                  <a:solidFill>
                    <a:schemeClr val="tx1">
                      <a:lumMod val="75000"/>
                      <a:lumOff val="25000"/>
                    </a:schemeClr>
                  </a:solidFill>
                  <a:latin typeface="Century Gothic" panose="020B0502020202020204" pitchFamily="34" charset="0"/>
                </a:rPr>
                <a:t>yarn</a:t>
              </a:r>
              <a:endParaRPr lang="zh-CN" altLang="en-US" b="1" dirty="0">
                <a:solidFill>
                  <a:schemeClr val="tx1">
                    <a:lumMod val="75000"/>
                    <a:lumOff val="25000"/>
                  </a:schemeClr>
                </a:solidFill>
                <a:latin typeface="Century Gothic" panose="020B0502020202020204" pitchFamily="34" charset="0"/>
              </a:endParaRPr>
            </a:p>
          </p:txBody>
        </p:sp>
        <p:sp>
          <p:nvSpPr>
            <p:cNvPr id="78" name="文本框 77"/>
            <p:cNvSpPr txBox="1"/>
            <p:nvPr/>
          </p:nvSpPr>
          <p:spPr>
            <a:xfrm>
              <a:off x="1541719" y="2592431"/>
              <a:ext cx="2784999" cy="1167243"/>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sz="1200" dirty="0">
                  <a:latin typeface="宋体" panose="02010600030101010101" pitchFamily="2" charset="-122"/>
                  <a:ea typeface="宋体" panose="02010600030101010101" pitchFamily="2" charset="-122"/>
                </a:rPr>
                <a:t>· </a:t>
              </a:r>
              <a:r>
                <a:rPr lang="zh-CN" altLang="en-US" sz="1200" dirty="0"/>
                <a:t>替换了</a:t>
              </a:r>
              <a:r>
                <a:rPr lang="en-US" altLang="zh-CN" sz="1200" dirty="0"/>
                <a:t>npm</a:t>
              </a:r>
              <a:r>
                <a:rPr lang="zh-CN" altLang="en-US" sz="1200" dirty="0"/>
                <a:t>客户端或其他程序包管理器的现有工作流程，同时仍与</a:t>
              </a:r>
              <a:r>
                <a:rPr lang="en-US" altLang="zh-CN" sz="1200" dirty="0"/>
                <a:t>npm</a:t>
              </a:r>
              <a:r>
                <a:rPr lang="zh-CN" altLang="en-US" sz="1200" dirty="0"/>
                <a:t>注册表兼容</a:t>
              </a:r>
              <a:endParaRPr lang="en-US" altLang="zh-CN" sz="1200" dirty="0"/>
            </a:p>
            <a:p>
              <a:pPr algn="r">
                <a:lnSpc>
                  <a:spcPct val="150000"/>
                </a:lnSpc>
              </a:pPr>
              <a:r>
                <a:rPr lang="en-US" altLang="zh-CN" sz="1200" dirty="0">
                  <a:latin typeface="宋体" panose="02010600030101010101" pitchFamily="2" charset="-122"/>
                  <a:ea typeface="宋体" panose="02010600030101010101" pitchFamily="2" charset="-122"/>
                </a:rPr>
                <a:t>· </a:t>
              </a:r>
              <a:r>
                <a:rPr lang="en-US" altLang="zh-CN" sz="1200" dirty="0"/>
                <a:t>yarn</a:t>
              </a:r>
              <a:r>
                <a:rPr lang="zh-CN" altLang="en-US" sz="1200" dirty="0"/>
                <a:t>具有与现有工作流程相同的功能集，同时可以更快，更安全，更可靠地运行</a:t>
              </a:r>
              <a:endParaRPr lang="en-US" altLang="zh-CN" sz="1200" dirty="0">
                <a:solidFill>
                  <a:schemeClr val="tx1">
                    <a:lumMod val="65000"/>
                    <a:lumOff val="35000"/>
                  </a:schemeClr>
                </a:solidFill>
                <a:latin typeface="Century Gothic" panose="020B0502020202020204" pitchFamily="34" charset="0"/>
                <a:ea typeface="+mj-ea"/>
              </a:endParaRPr>
            </a:p>
          </p:txBody>
        </p:sp>
      </p:grp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4377095" cy="812016"/>
            <a:chOff x="7318011" y="1456480"/>
            <a:chExt cx="4377095"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4377095"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包管理</a:t>
              </a: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spTree>
    <p:extLst>
      <p:ext uri="{BB962C8B-B14F-4D97-AF65-F5344CB8AC3E}">
        <p14:creationId xmlns:p14="http://schemas.microsoft.com/office/powerpoint/2010/main" val="4287383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4271898" y="1863726"/>
            <a:ext cx="3648204" cy="3870324"/>
            <a:chOff x="3872920" y="1852424"/>
            <a:chExt cx="4036217" cy="4281963"/>
          </a:xfrm>
        </p:grpSpPr>
        <p:grpSp>
          <p:nvGrpSpPr>
            <p:cNvPr id="40" name="ïṥḻiḑé">
              <a:extLst>
                <a:ext uri="{FF2B5EF4-FFF2-40B4-BE49-F238E27FC236}">
                  <a16:creationId xmlns:a16="http://schemas.microsoft.com/office/drawing/2014/main" id="{C2EBCD5A-F9A0-46A1-87CB-4431D65FF34F}"/>
                </a:ext>
              </a:extLst>
            </p:cNvPr>
            <p:cNvGrpSpPr/>
            <p:nvPr/>
          </p:nvGrpSpPr>
          <p:grpSpPr>
            <a:xfrm>
              <a:off x="3872920" y="4112842"/>
              <a:ext cx="4036217" cy="2021545"/>
              <a:chOff x="4063207" y="4258807"/>
              <a:chExt cx="4184973" cy="2090400"/>
            </a:xfrm>
          </p:grpSpPr>
          <p:sp>
            <p:nvSpPr>
              <p:cNvPr id="56" name="îŝḻîḍè">
                <a:extLst>
                  <a:ext uri="{FF2B5EF4-FFF2-40B4-BE49-F238E27FC236}">
                    <a16:creationId xmlns:a16="http://schemas.microsoft.com/office/drawing/2014/main" id="{8B7236C2-3334-41D0-9E17-542532189C14}"/>
                  </a:ext>
                </a:extLst>
              </p:cNvPr>
              <p:cNvSpPr>
                <a:spLocks/>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solidFill>
                <a:schemeClr val="accent1">
                  <a:lumMod val="75000"/>
                </a:schemeClr>
              </a:solidFill>
              <a:ln>
                <a:noFill/>
              </a:ln>
              <a:effectLst/>
            </p:spPr>
            <p:txBody>
              <a:bodyPr anchor="ctr"/>
              <a:lstStyle/>
              <a:p>
                <a:pPr algn="ctr"/>
                <a:endParaRPr/>
              </a:p>
            </p:txBody>
          </p:sp>
          <p:sp>
            <p:nvSpPr>
              <p:cNvPr id="57" name="îšlíḋé">
                <a:extLst>
                  <a:ext uri="{FF2B5EF4-FFF2-40B4-BE49-F238E27FC236}">
                    <a16:creationId xmlns:a16="http://schemas.microsoft.com/office/drawing/2014/main" id="{0C070F8F-C05B-4FF2-A22C-03D82CCCE9DA}"/>
                  </a:ext>
                </a:extLst>
              </p:cNvPr>
              <p:cNvSpPr>
                <a:spLocks/>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1">
                  <a:lumMod val="50000"/>
                </a:schemeClr>
              </a:solidFill>
              <a:ln>
                <a:noFill/>
              </a:ln>
              <a:effectLst/>
            </p:spPr>
            <p:txBody>
              <a:bodyPr anchor="ctr"/>
              <a:lstStyle/>
              <a:p>
                <a:pPr algn="ctr"/>
                <a:endParaRPr/>
              </a:p>
            </p:txBody>
          </p:sp>
          <p:sp>
            <p:nvSpPr>
              <p:cNvPr id="58" name="ïšlíḑe">
                <a:extLst>
                  <a:ext uri="{FF2B5EF4-FFF2-40B4-BE49-F238E27FC236}">
                    <a16:creationId xmlns:a16="http://schemas.microsoft.com/office/drawing/2014/main" id="{9CB9C9B2-0693-441B-B6CA-C15F01A25C1F}"/>
                  </a:ext>
                </a:extLst>
              </p:cNvPr>
              <p:cNvSpPr>
                <a:spLocks/>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solidFill>
                <a:schemeClr val="accent1"/>
              </a:solidFill>
              <a:ln>
                <a:noFill/>
              </a:ln>
              <a:effectLst/>
            </p:spPr>
            <p:txBody>
              <a:bodyPr anchor="ctr"/>
              <a:lstStyle/>
              <a:p>
                <a:pPr algn="ctr"/>
                <a:endParaRPr/>
              </a:p>
            </p:txBody>
          </p:sp>
        </p:grpSp>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lumMod val="50000"/>
                </a:schemeClr>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2">
                  <a:lumMod val="75000"/>
                </a:schemeClr>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2"/>
              </a:solidFill>
              <a:ln>
                <a:noFill/>
              </a:ln>
              <a:effectLst/>
            </p:spPr>
            <p:txBody>
              <a:bodyPr anchor="ctr"/>
              <a:lstStyle/>
              <a:p>
                <a:pPr algn="ctr"/>
                <a:endParaRPr dirty="0"/>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3">
                  <a:lumMod val="50000"/>
                </a:schemeClr>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3">
                  <a:lumMod val="75000"/>
                </a:schemeClr>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3"/>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4">
                  <a:lumMod val="75000"/>
                </a:schemeClr>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4"/>
              </a:solidFill>
              <a:ln>
                <a:noFill/>
              </a:ln>
              <a:effectLst/>
            </p:spPr>
            <p:txBody>
              <a:bodyPr anchor="ctr"/>
              <a:lstStyle/>
              <a:p>
                <a:pPr algn="ctr"/>
                <a:endParaRPr/>
              </a:p>
            </p:txBody>
          </p:sp>
        </p:grpSp>
        <p:sp>
          <p:nvSpPr>
            <p:cNvPr id="47" name="ïSļïḑe">
              <a:extLst>
                <a:ext uri="{FF2B5EF4-FFF2-40B4-BE49-F238E27FC236}">
                  <a16:creationId xmlns:a16="http://schemas.microsoft.com/office/drawing/2014/main" id="{3995F050-A31E-42ED-9DC5-6FA4FF68039D}"/>
                </a:ext>
              </a:extLst>
            </p:cNvPr>
            <p:cNvSpPr>
              <a:spLocks/>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Autofit/>
              <a:scene3d>
                <a:camera prst="orthographicFront"/>
                <a:lightRig rig="threePt" dir="t"/>
              </a:scene3d>
              <a:sp3d contourW="12700"/>
            </a:bodyPr>
            <a:lstStyle/>
            <a:p>
              <a:pPr algn="ctr" defTabSz="228600">
                <a:defRPr/>
              </a:pPr>
              <a:endParaRPr lang="zh-CN" altLang="en-US" sz="1100" dirty="0">
                <a:solidFill>
                  <a:schemeClr val="bg1"/>
                </a:solidFill>
              </a:endParaRPr>
            </a:p>
          </p:txBody>
        </p:sp>
      </p:grpSp>
      <p:cxnSp>
        <p:nvCxnSpPr>
          <p:cNvPr id="63" name="直接连接符 62"/>
          <p:cNvCxnSpPr/>
          <p:nvPr/>
        </p:nvCxnSpPr>
        <p:spPr>
          <a:xfrm>
            <a:off x="3695988" y="2273747"/>
            <a:ext cx="187132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20102" y="4558875"/>
            <a:ext cx="53571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7920102" y="1738395"/>
            <a:ext cx="2784999" cy="1228926"/>
            <a:chOff x="1541719" y="2349127"/>
            <a:chExt cx="2784999" cy="1228926"/>
          </a:xfrm>
        </p:grpSpPr>
        <p:sp>
          <p:nvSpPr>
            <p:cNvPr id="71" name="文本框 70"/>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PyLint</a:t>
              </a:r>
              <a:endParaRPr lang="zh-CN" altLang="en-US" b="1" dirty="0">
                <a:solidFill>
                  <a:schemeClr val="tx1">
                    <a:lumMod val="75000"/>
                    <a:lumOff val="25000"/>
                  </a:schemeClr>
                </a:solidFill>
                <a:latin typeface="Century Gothic" panose="020B0502020202020204" pitchFamily="34" charset="0"/>
              </a:endParaRPr>
            </a:p>
          </p:txBody>
        </p:sp>
        <p:sp>
          <p:nvSpPr>
            <p:cNvPr id="72" name="文本框 71"/>
            <p:cNvSpPr txBox="1"/>
            <p:nvPr/>
          </p:nvSpPr>
          <p:spPr>
            <a:xfrm>
              <a:off x="1541719" y="2687681"/>
              <a:ext cx="2784999" cy="890372"/>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t>是一个 </a:t>
              </a:r>
              <a:r>
                <a:rPr lang="en-US" altLang="zh-CN" sz="1200" dirty="0"/>
                <a:t>Python </a:t>
              </a:r>
              <a:r>
                <a:rPr lang="zh-CN" altLang="en-US" sz="1200" dirty="0"/>
                <a:t>代码分析工具，它分析 </a:t>
              </a:r>
              <a:r>
                <a:rPr lang="en-US" altLang="zh-CN" sz="1200" dirty="0"/>
                <a:t>Python </a:t>
              </a:r>
              <a:r>
                <a:rPr lang="zh-CN" altLang="en-US" sz="1200" dirty="0"/>
                <a:t>代码中的错误，查找不符合代码风格标准和有潜在问题的代码。</a:t>
              </a:r>
            </a:p>
          </p:txBody>
        </p:sp>
      </p:grpSp>
      <p:grpSp>
        <p:nvGrpSpPr>
          <p:cNvPr id="73" name="组合 72"/>
          <p:cNvGrpSpPr/>
          <p:nvPr/>
        </p:nvGrpSpPr>
        <p:grpSpPr>
          <a:xfrm>
            <a:off x="704851" y="1952801"/>
            <a:ext cx="2968114" cy="2606074"/>
            <a:chOff x="1358605" y="2349127"/>
            <a:chExt cx="2968114" cy="2606074"/>
          </a:xfrm>
        </p:grpSpPr>
        <p:sp>
          <p:nvSpPr>
            <p:cNvPr id="74" name="文本框 73"/>
            <p:cNvSpPr txBox="1"/>
            <p:nvPr/>
          </p:nvSpPr>
          <p:spPr>
            <a:xfrm>
              <a:off x="1358605" y="2349127"/>
              <a:ext cx="2968114"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阿里巴巴代码规约插件</a:t>
              </a:r>
            </a:p>
          </p:txBody>
        </p:sp>
        <p:sp>
          <p:nvSpPr>
            <p:cNvPr id="75" name="文本框 74"/>
            <p:cNvSpPr txBox="1"/>
            <p:nvPr/>
          </p:nvSpPr>
          <p:spPr>
            <a:xfrm>
              <a:off x="1450162" y="2679835"/>
              <a:ext cx="2784999" cy="227536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t>一套自动化的</a:t>
              </a:r>
              <a:r>
                <a:rPr lang="en-US" altLang="zh-CN" sz="1200" dirty="0"/>
                <a:t>IDE</a:t>
              </a:r>
              <a:r>
                <a:rPr lang="zh-CN" altLang="en-US" sz="1200" dirty="0"/>
                <a:t>检测插件（</a:t>
              </a:r>
              <a:r>
                <a:rPr lang="en-US" altLang="zh-CN" sz="1200" dirty="0"/>
                <a:t>IDEA</a:t>
              </a:r>
              <a:r>
                <a:rPr lang="zh-CN" altLang="en-US" sz="1200" dirty="0"/>
                <a:t>、</a:t>
              </a:r>
              <a:r>
                <a:rPr lang="en-US" altLang="zh-CN" sz="1200" dirty="0"/>
                <a:t>Eclipse</a:t>
              </a:r>
              <a:r>
                <a:rPr lang="zh-CN" altLang="en-US" sz="1200" dirty="0"/>
                <a:t>）；</a:t>
              </a:r>
              <a:endParaRPr lang="en-US" altLang="zh-CN" sz="1200" dirty="0"/>
            </a:p>
            <a:p>
              <a:pPr>
                <a:lnSpc>
                  <a:spcPct val="150000"/>
                </a:lnSpc>
              </a:pPr>
              <a:r>
                <a:rPr lang="zh-CN" altLang="en-US" sz="1200" dirty="0"/>
                <a:t>该插件在扫描代码后，将不符合规约的代码按</a:t>
              </a:r>
              <a:r>
                <a:rPr lang="en-US" altLang="zh-CN" sz="1200" dirty="0"/>
                <a:t>Blocker/Critical/Major</a:t>
              </a:r>
              <a:r>
                <a:rPr lang="zh-CN" altLang="en-US" sz="1200" dirty="0"/>
                <a:t>三个等级显示在下方；</a:t>
              </a:r>
              <a:endParaRPr lang="en-US" altLang="zh-CN" sz="1200" dirty="0"/>
            </a:p>
            <a:p>
              <a:pPr>
                <a:lnSpc>
                  <a:spcPct val="150000"/>
                </a:lnSpc>
              </a:pPr>
              <a:r>
                <a:rPr lang="zh-CN" altLang="en-US" sz="1200" dirty="0"/>
                <a:t>在</a:t>
              </a:r>
              <a:r>
                <a:rPr lang="en-US" altLang="zh-CN" sz="1200" dirty="0"/>
                <a:t>IDEA</a:t>
              </a:r>
              <a:r>
                <a:rPr lang="zh-CN" altLang="en-US" sz="1200" dirty="0"/>
                <a:t>上，还基于</a:t>
              </a:r>
              <a:r>
                <a:rPr lang="en-US" altLang="zh-CN" sz="1200" dirty="0"/>
                <a:t>Inspection</a:t>
              </a:r>
              <a:r>
                <a:rPr lang="zh-CN" altLang="en-US" sz="1200" dirty="0"/>
                <a:t>机制提供了实时检测功能，编写代码的同时也能快速发现问题所在；</a:t>
              </a:r>
            </a:p>
          </p:txBody>
        </p:sp>
      </p:grp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5756186" cy="812016"/>
            <a:chOff x="7318011" y="1456480"/>
            <a:chExt cx="5756186"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5756186"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插件</a:t>
              </a: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cxnSp>
        <p:nvCxnSpPr>
          <p:cNvPr id="80" name="直接连接符 79">
            <a:extLst>
              <a:ext uri="{FF2B5EF4-FFF2-40B4-BE49-F238E27FC236}">
                <a16:creationId xmlns:a16="http://schemas.microsoft.com/office/drawing/2014/main" id="{36DD491D-B4AE-4DA4-A00E-F0158104637E}"/>
              </a:ext>
            </a:extLst>
          </p:cNvPr>
          <p:cNvCxnSpPr>
            <a:cxnSpLocks/>
          </p:cNvCxnSpPr>
          <p:nvPr/>
        </p:nvCxnSpPr>
        <p:spPr>
          <a:xfrm>
            <a:off x="6924824" y="2891687"/>
            <a:ext cx="597358"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5A9BC653-6CFD-43E5-B8C0-EB9012D6F53A}"/>
              </a:ext>
            </a:extLst>
          </p:cNvPr>
          <p:cNvGrpSpPr/>
          <p:nvPr/>
        </p:nvGrpSpPr>
        <p:grpSpPr>
          <a:xfrm>
            <a:off x="8853739" y="4546398"/>
            <a:ext cx="2784999" cy="1505797"/>
            <a:chOff x="1541719" y="2349127"/>
            <a:chExt cx="2784999" cy="1505797"/>
          </a:xfrm>
        </p:grpSpPr>
        <p:sp>
          <p:nvSpPr>
            <p:cNvPr id="82" name="文本框 81">
              <a:extLst>
                <a:ext uri="{FF2B5EF4-FFF2-40B4-BE49-F238E27FC236}">
                  <a16:creationId xmlns:a16="http://schemas.microsoft.com/office/drawing/2014/main" id="{567093E0-0320-4F59-B49C-827E9EA95602}"/>
                </a:ext>
              </a:extLst>
            </p:cNvPr>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ESLint</a:t>
              </a:r>
              <a:endParaRPr lang="zh-CN" altLang="en-US" b="1" dirty="0">
                <a:solidFill>
                  <a:schemeClr val="tx1">
                    <a:lumMod val="75000"/>
                    <a:lumOff val="25000"/>
                  </a:schemeClr>
                </a:solidFill>
                <a:latin typeface="Century Gothic" panose="020B0502020202020204" pitchFamily="34" charset="0"/>
              </a:endParaRPr>
            </a:p>
          </p:txBody>
        </p:sp>
        <p:sp>
          <p:nvSpPr>
            <p:cNvPr id="83" name="文本框 82">
              <a:extLst>
                <a:ext uri="{FF2B5EF4-FFF2-40B4-BE49-F238E27FC236}">
                  <a16:creationId xmlns:a16="http://schemas.microsoft.com/office/drawing/2014/main" id="{C9ED6604-18BE-41ED-869F-B0813FBBFB84}"/>
                </a:ext>
              </a:extLst>
            </p:cNvPr>
            <p:cNvSpPr txBox="1"/>
            <p:nvPr/>
          </p:nvSpPr>
          <p:spPr>
            <a:xfrm>
              <a:off x="1541719" y="2687681"/>
              <a:ext cx="2784999" cy="1167243"/>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t>一个用来识别 </a:t>
              </a:r>
              <a:r>
                <a:rPr lang="en-US" altLang="zh-CN" sz="1200" dirty="0"/>
                <a:t>ECMAScript </a:t>
              </a:r>
              <a:r>
                <a:rPr lang="zh-CN" altLang="en-US" sz="1200" dirty="0"/>
                <a:t>并且按照规则给出报告的代码检测工具</a:t>
              </a:r>
              <a:endParaRPr lang="en-US" altLang="zh-CN" sz="1200" dirty="0"/>
            </a:p>
            <a:p>
              <a:pPr>
                <a:lnSpc>
                  <a:spcPct val="150000"/>
                </a:lnSpc>
              </a:pPr>
              <a:r>
                <a:rPr lang="zh-CN" altLang="en-US" sz="1200" dirty="0"/>
                <a:t>使用它可以避免低级错误和统一代码的风格</a:t>
              </a:r>
              <a:endParaRPr lang="en-US" altLang="zh-CN" sz="1200" dirty="0">
                <a:solidFill>
                  <a:schemeClr val="tx1">
                    <a:lumMod val="65000"/>
                    <a:lumOff val="35000"/>
                  </a:schemeClr>
                </a:solidFill>
                <a:latin typeface="Century Gothic" panose="020B0502020202020204" pitchFamily="34" charset="0"/>
                <a:ea typeface="+mj-ea"/>
              </a:endParaRPr>
            </a:p>
          </p:txBody>
        </p:sp>
      </p:grpSp>
    </p:spTree>
    <p:extLst>
      <p:ext uri="{BB962C8B-B14F-4D97-AF65-F5344CB8AC3E}">
        <p14:creationId xmlns:p14="http://schemas.microsoft.com/office/powerpoint/2010/main" val="2797369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3765059" y="1968500"/>
            <a:ext cx="3700160" cy="3990553"/>
            <a:chOff x="4408133" y="1852424"/>
            <a:chExt cx="2965796" cy="3541015"/>
          </a:xfrm>
        </p:grpSpPr>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0544F"/>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rgbClr val="017E76"/>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1"/>
              </a:solidFill>
              <a:ln>
                <a:noFill/>
              </a:ln>
              <a:effectLst/>
            </p:spPr>
            <p:txBody>
              <a:bodyPr anchor="ctr"/>
              <a:lstStyle/>
              <a:p>
                <a:pPr algn="ctr"/>
                <a:endParaRPr/>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rgbClr val="06141A"/>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rgbClr val="091E27"/>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2"/>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rgbClr val="017E76"/>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3"/>
              </a:solidFill>
              <a:ln>
                <a:noFill/>
              </a:ln>
              <a:effectLst/>
            </p:spPr>
            <p:txBody>
              <a:bodyPr anchor="ctr"/>
              <a:lstStyle/>
              <a:p>
                <a:pPr algn="ctr"/>
                <a:endParaRPr/>
              </a:p>
            </p:txBody>
          </p:sp>
        </p:grpSp>
        <p:sp>
          <p:nvSpPr>
            <p:cNvPr id="44" name="íṩ1îḋè">
              <a:extLst>
                <a:ext uri="{FF2B5EF4-FFF2-40B4-BE49-F238E27FC236}">
                  <a16:creationId xmlns:a16="http://schemas.microsoft.com/office/drawing/2014/main" id="{9F225C1F-15DC-41E0-B0CF-A5544DD08E9B}"/>
                </a:ext>
              </a:extLst>
            </p:cNvPr>
            <p:cNvSpPr>
              <a:spLocks/>
            </p:cNvSpPr>
            <p:nvPr/>
          </p:nvSpPr>
          <p:spPr bwMode="auto">
            <a:xfrm rot="1241860">
              <a:off x="4433699" y="5062350"/>
              <a:ext cx="841046" cy="3310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rmAutofit/>
              <a:scene3d>
                <a:camera prst="orthographicFront"/>
                <a:lightRig rig="threePt" dir="t"/>
              </a:scene3d>
              <a:sp3d contourW="12700"/>
            </a:bodyPr>
            <a:lstStyle/>
            <a:p>
              <a:pPr algn="ctr" defTabSz="228600">
                <a:defRPr/>
              </a:pPr>
              <a:r>
                <a:rPr lang="zh-CN" altLang="en-US" sz="1600" dirty="0">
                  <a:solidFill>
                    <a:schemeClr val="bg1"/>
                  </a:solidFill>
                </a:rPr>
                <a:t>关键词</a:t>
              </a:r>
            </a:p>
          </p:txBody>
        </p:sp>
      </p:grpSp>
      <p:cxnSp>
        <p:nvCxnSpPr>
          <p:cNvPr id="65" name="直接连接符 64"/>
          <p:cNvCxnSpPr>
            <a:cxnSpLocks/>
          </p:cNvCxnSpPr>
          <p:nvPr/>
        </p:nvCxnSpPr>
        <p:spPr>
          <a:xfrm>
            <a:off x="7366457" y="4313810"/>
            <a:ext cx="491668"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4708436" cy="812016"/>
            <a:chOff x="7318011" y="1456480"/>
            <a:chExt cx="4708436"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4708436"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兼容性处理</a:t>
              </a:r>
              <a:endParaRPr lang="en-US" altLang="zh-CN" sz="3200" b="1" dirty="0">
                <a:solidFill>
                  <a:schemeClr val="tx1">
                    <a:lumMod val="85000"/>
                    <a:lumOff val="15000"/>
                  </a:schemeClr>
                </a:solidFill>
              </a:endParaRP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cxnSp>
        <p:nvCxnSpPr>
          <p:cNvPr id="29" name="直接连接符 28">
            <a:extLst>
              <a:ext uri="{FF2B5EF4-FFF2-40B4-BE49-F238E27FC236}">
                <a16:creationId xmlns:a16="http://schemas.microsoft.com/office/drawing/2014/main" id="{284C7C82-D935-4BA5-B6F4-620C1F5E608C}"/>
              </a:ext>
            </a:extLst>
          </p:cNvPr>
          <p:cNvCxnSpPr>
            <a:cxnSpLocks/>
          </p:cNvCxnSpPr>
          <p:nvPr/>
        </p:nvCxnSpPr>
        <p:spPr>
          <a:xfrm>
            <a:off x="4165939" y="2220876"/>
            <a:ext cx="1048821"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72E88269-27B6-4525-ACAB-1F5DC68A8571}"/>
              </a:ext>
            </a:extLst>
          </p:cNvPr>
          <p:cNvGrpSpPr/>
          <p:nvPr/>
        </p:nvGrpSpPr>
        <p:grpSpPr>
          <a:xfrm>
            <a:off x="1215244" y="1851544"/>
            <a:ext cx="2631997" cy="2058438"/>
            <a:chOff x="1261790" y="2342766"/>
            <a:chExt cx="2973371" cy="2058438"/>
          </a:xfrm>
        </p:grpSpPr>
        <p:sp>
          <p:nvSpPr>
            <p:cNvPr id="31" name="文本框 30">
              <a:extLst>
                <a:ext uri="{FF2B5EF4-FFF2-40B4-BE49-F238E27FC236}">
                  <a16:creationId xmlns:a16="http://schemas.microsoft.com/office/drawing/2014/main" id="{8C836B72-3593-4966-8E37-BD34AC8DE6A2}"/>
                </a:ext>
              </a:extLst>
            </p:cNvPr>
            <p:cNvSpPr txBox="1"/>
            <p:nvPr/>
          </p:nvSpPr>
          <p:spPr>
            <a:xfrm>
              <a:off x="1261790" y="2342766"/>
              <a:ext cx="2968114"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问题提出</a:t>
              </a:r>
            </a:p>
          </p:txBody>
        </p:sp>
        <p:sp>
          <p:nvSpPr>
            <p:cNvPr id="32" name="文本框 31">
              <a:extLst>
                <a:ext uri="{FF2B5EF4-FFF2-40B4-BE49-F238E27FC236}">
                  <a16:creationId xmlns:a16="http://schemas.microsoft.com/office/drawing/2014/main" id="{272BF2E6-2C19-4C69-9749-6F6029EFBBC8}"/>
                </a:ext>
              </a:extLst>
            </p:cNvPr>
            <p:cNvSpPr txBox="1"/>
            <p:nvPr/>
          </p:nvSpPr>
          <p:spPr>
            <a:xfrm>
              <a:off x="1450162" y="2679835"/>
              <a:ext cx="2784999" cy="1721369"/>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sz="1200" dirty="0"/>
                <a:t>Vue</a:t>
              </a:r>
              <a:r>
                <a:rPr lang="zh-CN" altLang="en-US" sz="1200" dirty="0"/>
                <a:t>等前端框架大多数是基于 </a:t>
              </a:r>
              <a:r>
                <a:rPr lang="en-US" altLang="zh-CN" sz="1200" dirty="0"/>
                <a:t>ES6(ECMAScript 2015) </a:t>
              </a:r>
              <a:r>
                <a:rPr lang="zh-CN" altLang="en-US" sz="1200" dirty="0"/>
                <a:t>标准编写的，尽管绝大多数浏览器都兼容</a:t>
              </a:r>
              <a:r>
                <a:rPr lang="en-US" altLang="zh-CN" sz="1200" dirty="0"/>
                <a:t>ES6</a:t>
              </a:r>
              <a:r>
                <a:rPr lang="zh-CN" altLang="en-US" sz="1200" dirty="0"/>
                <a:t>标准，但是也存在一些低版本的浏览器不兼容的情况这时候就需要第三方工具来解决这个问题。</a:t>
              </a:r>
            </a:p>
          </p:txBody>
        </p:sp>
      </p:grpSp>
      <p:grpSp>
        <p:nvGrpSpPr>
          <p:cNvPr id="34" name="组合 33">
            <a:extLst>
              <a:ext uri="{FF2B5EF4-FFF2-40B4-BE49-F238E27FC236}">
                <a16:creationId xmlns:a16="http://schemas.microsoft.com/office/drawing/2014/main" id="{84D02B6E-8552-4E56-8B66-0B0671C468C1}"/>
              </a:ext>
            </a:extLst>
          </p:cNvPr>
          <p:cNvGrpSpPr/>
          <p:nvPr/>
        </p:nvGrpSpPr>
        <p:grpSpPr>
          <a:xfrm>
            <a:off x="8139983" y="3994300"/>
            <a:ext cx="2784999" cy="1782924"/>
            <a:chOff x="1541719" y="2349127"/>
            <a:chExt cx="2784999" cy="1782924"/>
          </a:xfrm>
        </p:grpSpPr>
        <p:sp>
          <p:nvSpPr>
            <p:cNvPr id="35" name="文本框 34">
              <a:extLst>
                <a:ext uri="{FF2B5EF4-FFF2-40B4-BE49-F238E27FC236}">
                  <a16:creationId xmlns:a16="http://schemas.microsoft.com/office/drawing/2014/main" id="{D1689AAC-7259-47E0-A92D-B4ACE34D4388}"/>
                </a:ext>
              </a:extLst>
            </p:cNvPr>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Babel</a:t>
              </a:r>
              <a:endParaRPr lang="zh-CN" altLang="en-US" b="1" dirty="0">
                <a:solidFill>
                  <a:schemeClr val="tx1">
                    <a:lumMod val="75000"/>
                    <a:lumOff val="25000"/>
                  </a:schemeClr>
                </a:solidFill>
                <a:latin typeface="Century Gothic" panose="020B0502020202020204" pitchFamily="34" charset="0"/>
              </a:endParaRPr>
            </a:p>
          </p:txBody>
        </p:sp>
        <p:sp>
          <p:nvSpPr>
            <p:cNvPr id="36" name="文本框 35">
              <a:extLst>
                <a:ext uri="{FF2B5EF4-FFF2-40B4-BE49-F238E27FC236}">
                  <a16:creationId xmlns:a16="http://schemas.microsoft.com/office/drawing/2014/main" id="{95529008-1BCC-4AC3-BBB1-D5A4162DC716}"/>
                </a:ext>
              </a:extLst>
            </p:cNvPr>
            <p:cNvSpPr txBox="1"/>
            <p:nvPr/>
          </p:nvSpPr>
          <p:spPr>
            <a:xfrm>
              <a:off x="1541719" y="2687681"/>
              <a:ext cx="2784999" cy="144437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t>Babel </a:t>
              </a:r>
              <a:r>
                <a:rPr lang="zh-CN" altLang="en-US" sz="1200" dirty="0"/>
                <a:t>是一个工具链，主要用于将 </a:t>
              </a:r>
              <a:r>
                <a:rPr lang="en-US" altLang="zh-CN" sz="1200" dirty="0"/>
                <a:t>ECMAScript 2015+ </a:t>
              </a:r>
              <a:r>
                <a:rPr lang="zh-CN" altLang="en-US" sz="1200" dirty="0"/>
                <a:t>版本的代码转换为向后兼容的 </a:t>
              </a:r>
              <a:r>
                <a:rPr lang="en-US" altLang="zh-CN" sz="1200" dirty="0"/>
                <a:t>JavaScript </a:t>
              </a:r>
              <a:r>
                <a:rPr lang="zh-CN" altLang="en-US" sz="1200" dirty="0"/>
                <a:t>语法，以便能够运行在当前和旧版本的浏览器或其他环境中。</a:t>
              </a:r>
            </a:p>
          </p:txBody>
        </p:sp>
      </p:grpSp>
    </p:spTree>
    <p:extLst>
      <p:ext uri="{BB962C8B-B14F-4D97-AF65-F5344CB8AC3E}">
        <p14:creationId xmlns:p14="http://schemas.microsoft.com/office/powerpoint/2010/main" val="3608519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4271898" y="1863726"/>
            <a:ext cx="3648204" cy="3870324"/>
            <a:chOff x="3872920" y="1852424"/>
            <a:chExt cx="4036217" cy="4281963"/>
          </a:xfrm>
        </p:grpSpPr>
        <p:grpSp>
          <p:nvGrpSpPr>
            <p:cNvPr id="40" name="ïṥḻiḑé">
              <a:extLst>
                <a:ext uri="{FF2B5EF4-FFF2-40B4-BE49-F238E27FC236}">
                  <a16:creationId xmlns:a16="http://schemas.microsoft.com/office/drawing/2014/main" id="{C2EBCD5A-F9A0-46A1-87CB-4431D65FF34F}"/>
                </a:ext>
              </a:extLst>
            </p:cNvPr>
            <p:cNvGrpSpPr/>
            <p:nvPr/>
          </p:nvGrpSpPr>
          <p:grpSpPr>
            <a:xfrm>
              <a:off x="3872920" y="4112842"/>
              <a:ext cx="4036217" cy="2021545"/>
              <a:chOff x="4063207" y="4258807"/>
              <a:chExt cx="4184973" cy="2090400"/>
            </a:xfrm>
          </p:grpSpPr>
          <p:sp>
            <p:nvSpPr>
              <p:cNvPr id="56" name="îŝḻîḍè">
                <a:extLst>
                  <a:ext uri="{FF2B5EF4-FFF2-40B4-BE49-F238E27FC236}">
                    <a16:creationId xmlns:a16="http://schemas.microsoft.com/office/drawing/2014/main" id="{8B7236C2-3334-41D0-9E17-542532189C14}"/>
                  </a:ext>
                </a:extLst>
              </p:cNvPr>
              <p:cNvSpPr>
                <a:spLocks/>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solidFill>
                <a:schemeClr val="accent1">
                  <a:lumMod val="75000"/>
                </a:schemeClr>
              </a:solidFill>
              <a:ln>
                <a:noFill/>
              </a:ln>
              <a:effectLst/>
            </p:spPr>
            <p:txBody>
              <a:bodyPr anchor="ctr"/>
              <a:lstStyle/>
              <a:p>
                <a:pPr algn="ctr"/>
                <a:endParaRPr/>
              </a:p>
            </p:txBody>
          </p:sp>
          <p:sp>
            <p:nvSpPr>
              <p:cNvPr id="57" name="îšlíḋé">
                <a:extLst>
                  <a:ext uri="{FF2B5EF4-FFF2-40B4-BE49-F238E27FC236}">
                    <a16:creationId xmlns:a16="http://schemas.microsoft.com/office/drawing/2014/main" id="{0C070F8F-C05B-4FF2-A22C-03D82CCCE9DA}"/>
                  </a:ext>
                </a:extLst>
              </p:cNvPr>
              <p:cNvSpPr>
                <a:spLocks/>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1">
                  <a:lumMod val="50000"/>
                </a:schemeClr>
              </a:solidFill>
              <a:ln>
                <a:noFill/>
              </a:ln>
              <a:effectLst/>
            </p:spPr>
            <p:txBody>
              <a:bodyPr anchor="ctr"/>
              <a:lstStyle/>
              <a:p>
                <a:pPr algn="ctr"/>
                <a:endParaRPr/>
              </a:p>
            </p:txBody>
          </p:sp>
          <p:sp>
            <p:nvSpPr>
              <p:cNvPr id="58" name="ïšlíḑe">
                <a:extLst>
                  <a:ext uri="{FF2B5EF4-FFF2-40B4-BE49-F238E27FC236}">
                    <a16:creationId xmlns:a16="http://schemas.microsoft.com/office/drawing/2014/main" id="{9CB9C9B2-0693-441B-B6CA-C15F01A25C1F}"/>
                  </a:ext>
                </a:extLst>
              </p:cNvPr>
              <p:cNvSpPr>
                <a:spLocks/>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solidFill>
                <a:schemeClr val="accent1"/>
              </a:solidFill>
              <a:ln>
                <a:noFill/>
              </a:ln>
              <a:effectLst/>
            </p:spPr>
            <p:txBody>
              <a:bodyPr anchor="ctr"/>
              <a:lstStyle/>
              <a:p>
                <a:pPr algn="ctr"/>
                <a:endParaRPr/>
              </a:p>
            </p:txBody>
          </p:sp>
        </p:grpSp>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lumMod val="50000"/>
                </a:schemeClr>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2">
                  <a:lumMod val="75000"/>
                </a:schemeClr>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2"/>
              </a:solidFill>
              <a:ln>
                <a:noFill/>
              </a:ln>
              <a:effectLst/>
            </p:spPr>
            <p:txBody>
              <a:bodyPr anchor="ctr"/>
              <a:lstStyle/>
              <a:p>
                <a:pPr algn="ctr"/>
                <a:endParaRPr dirty="0"/>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3">
                  <a:lumMod val="50000"/>
                </a:schemeClr>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3">
                  <a:lumMod val="75000"/>
                </a:schemeClr>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3"/>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4">
                  <a:lumMod val="75000"/>
                </a:schemeClr>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4"/>
              </a:solidFill>
              <a:ln>
                <a:noFill/>
              </a:ln>
              <a:effectLst/>
            </p:spPr>
            <p:txBody>
              <a:bodyPr anchor="ctr"/>
              <a:lstStyle/>
              <a:p>
                <a:pPr algn="ctr"/>
                <a:endParaRPr/>
              </a:p>
            </p:txBody>
          </p:sp>
        </p:grpSp>
        <p:sp>
          <p:nvSpPr>
            <p:cNvPr id="47" name="ïSļïḑe">
              <a:extLst>
                <a:ext uri="{FF2B5EF4-FFF2-40B4-BE49-F238E27FC236}">
                  <a16:creationId xmlns:a16="http://schemas.microsoft.com/office/drawing/2014/main" id="{3995F050-A31E-42ED-9DC5-6FA4FF68039D}"/>
                </a:ext>
              </a:extLst>
            </p:cNvPr>
            <p:cNvSpPr>
              <a:spLocks/>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Autofit/>
              <a:scene3d>
                <a:camera prst="orthographicFront"/>
                <a:lightRig rig="threePt" dir="t"/>
              </a:scene3d>
              <a:sp3d contourW="12700"/>
            </a:bodyPr>
            <a:lstStyle/>
            <a:p>
              <a:pPr algn="ctr" defTabSz="228600">
                <a:defRPr/>
              </a:pPr>
              <a:endParaRPr lang="zh-CN" altLang="en-US" sz="1100" dirty="0">
                <a:solidFill>
                  <a:schemeClr val="bg1"/>
                </a:solidFill>
              </a:endParaRPr>
            </a:p>
          </p:txBody>
        </p:sp>
      </p:grpSp>
      <p:cxnSp>
        <p:nvCxnSpPr>
          <p:cNvPr id="63" name="直接连接符 62"/>
          <p:cNvCxnSpPr>
            <a:cxnSpLocks/>
          </p:cNvCxnSpPr>
          <p:nvPr/>
        </p:nvCxnSpPr>
        <p:spPr>
          <a:xfrm flipV="1">
            <a:off x="4755659" y="2273747"/>
            <a:ext cx="811656" cy="9762"/>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522182" y="3840452"/>
            <a:ext cx="53571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7700938" y="1005216"/>
            <a:ext cx="2784999" cy="2059923"/>
            <a:chOff x="1541719" y="2349127"/>
            <a:chExt cx="2784999" cy="2059923"/>
          </a:xfrm>
        </p:grpSpPr>
        <p:sp>
          <p:nvSpPr>
            <p:cNvPr id="71" name="文本框 70"/>
            <p:cNvSpPr txBox="1"/>
            <p:nvPr/>
          </p:nvSpPr>
          <p:spPr>
            <a:xfrm>
              <a:off x="1541719"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测试工具</a:t>
              </a:r>
              <a:r>
                <a:rPr lang="en-US" altLang="zh-CN" b="1" dirty="0">
                  <a:solidFill>
                    <a:schemeClr val="tx1">
                      <a:lumMod val="75000"/>
                      <a:lumOff val="25000"/>
                    </a:schemeClr>
                  </a:solidFill>
                  <a:latin typeface="Century Gothic" panose="020B0502020202020204" pitchFamily="34" charset="0"/>
                </a:rPr>
                <a:t>——Jest</a:t>
              </a:r>
              <a:endParaRPr lang="zh-CN" altLang="en-US" b="1" dirty="0">
                <a:solidFill>
                  <a:schemeClr val="tx1">
                    <a:lumMod val="75000"/>
                    <a:lumOff val="25000"/>
                  </a:schemeClr>
                </a:solidFill>
                <a:latin typeface="Century Gothic" panose="020B0502020202020204" pitchFamily="34" charset="0"/>
              </a:endParaRPr>
            </a:p>
          </p:txBody>
        </p:sp>
        <p:sp>
          <p:nvSpPr>
            <p:cNvPr id="72" name="文本框 71"/>
            <p:cNvSpPr txBox="1"/>
            <p:nvPr/>
          </p:nvSpPr>
          <p:spPr>
            <a:xfrm>
              <a:off x="1541719" y="2687681"/>
              <a:ext cx="2784999" cy="1721369"/>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t>Jest </a:t>
              </a:r>
              <a:r>
                <a:rPr lang="zh-CN" altLang="en-US" sz="1200" dirty="0"/>
                <a:t>作为新兴的测试工具，针对 </a:t>
              </a:r>
              <a:r>
                <a:rPr lang="en-US" altLang="zh-CN" sz="1200" dirty="0"/>
                <a:t>Jasmine </a:t>
              </a:r>
              <a:r>
                <a:rPr lang="zh-CN" altLang="en-US" sz="1200" dirty="0"/>
                <a:t>和 </a:t>
              </a:r>
              <a:r>
                <a:rPr lang="en-US" altLang="zh-CN" sz="1200" dirty="0"/>
                <a:t>Mocha </a:t>
              </a:r>
              <a:r>
                <a:rPr lang="zh-CN" altLang="en-US" sz="1200" dirty="0"/>
                <a:t>这些更早的框架进行了学习和改造，吸收了上述测试工具优点的同时也针对现有的问题进行了改造和创新。故这里决定采用 </a:t>
              </a:r>
              <a:r>
                <a:rPr lang="en-US" altLang="zh-CN" sz="1200" dirty="0"/>
                <a:t>Jest </a:t>
              </a:r>
              <a:r>
                <a:rPr lang="zh-CN" altLang="en-US" sz="1200" dirty="0"/>
                <a:t>作为测试框架。</a:t>
              </a:r>
              <a:endParaRPr lang="zh-CN" altLang="en-US" sz="1200" b="1" dirty="0"/>
            </a:p>
          </p:txBody>
        </p:sp>
      </p:grpSp>
      <p:grpSp>
        <p:nvGrpSpPr>
          <p:cNvPr id="73" name="组合 72"/>
          <p:cNvGrpSpPr/>
          <p:nvPr/>
        </p:nvGrpSpPr>
        <p:grpSpPr>
          <a:xfrm>
            <a:off x="1473289" y="1499800"/>
            <a:ext cx="2968114" cy="1790073"/>
            <a:chOff x="1358605" y="2349127"/>
            <a:chExt cx="2968114" cy="1790073"/>
          </a:xfrm>
        </p:grpSpPr>
        <p:sp>
          <p:nvSpPr>
            <p:cNvPr id="74" name="文本框 73"/>
            <p:cNvSpPr txBox="1"/>
            <p:nvPr/>
          </p:nvSpPr>
          <p:spPr>
            <a:xfrm>
              <a:off x="1358605" y="2349127"/>
              <a:ext cx="2968114"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框架选择</a:t>
              </a:r>
            </a:p>
          </p:txBody>
        </p:sp>
        <p:sp>
          <p:nvSpPr>
            <p:cNvPr id="75" name="文本框 74"/>
            <p:cNvSpPr txBox="1"/>
            <p:nvPr/>
          </p:nvSpPr>
          <p:spPr>
            <a:xfrm>
              <a:off x="1519358" y="2696048"/>
              <a:ext cx="2784999" cy="1443152"/>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dirty="0"/>
                <a:t>考虑到</a:t>
              </a:r>
              <a:r>
                <a:rPr lang="zh-CN" altLang="en-US" sz="1200" b="1" dirty="0"/>
                <a:t>业务环境</a:t>
              </a:r>
              <a:r>
                <a:rPr lang="zh-CN" altLang="en-US" sz="1200" dirty="0"/>
                <a:t>（</a:t>
              </a:r>
              <a:r>
                <a:rPr lang="en-US" altLang="zh-CN" sz="1200" dirty="0"/>
                <a:t>Web+</a:t>
              </a:r>
              <a:r>
                <a:rPr lang="zh-CN" altLang="en-US" sz="1200" dirty="0"/>
                <a:t>小程序）、</a:t>
              </a:r>
              <a:r>
                <a:rPr lang="zh-CN" altLang="en-US" sz="1200" b="1" dirty="0"/>
                <a:t>二次开发的延续性</a:t>
              </a:r>
              <a:r>
                <a:rPr lang="zh-CN" altLang="en-US" sz="1200" dirty="0"/>
                <a:t>（对以往</a:t>
              </a:r>
              <a:r>
                <a:rPr lang="en-US" altLang="zh-CN" sz="1200" dirty="0"/>
                <a:t>Vue</a:t>
              </a:r>
              <a:r>
                <a:rPr lang="zh-CN" altLang="en-US" sz="1200" dirty="0"/>
                <a:t>技术栈的延续）和</a:t>
              </a:r>
              <a:r>
                <a:rPr lang="zh-CN" altLang="en-US" sz="1200" b="1" dirty="0"/>
                <a:t>团队的技术积累，</a:t>
              </a:r>
              <a:r>
                <a:rPr lang="zh-CN" altLang="en-US" sz="1200" dirty="0"/>
                <a:t>决定采用</a:t>
              </a:r>
              <a:endParaRPr lang="fr-FR" altLang="zh-TW" sz="1200" dirty="0"/>
            </a:p>
            <a:p>
              <a:pPr>
                <a:lnSpc>
                  <a:spcPct val="150000"/>
                </a:lnSpc>
              </a:pPr>
              <a:r>
                <a:rPr lang="fr-FR" altLang="zh-TW" sz="1200" dirty="0"/>
                <a:t>Vue.js+ElementUI+</a:t>
              </a:r>
            </a:p>
            <a:p>
              <a:pPr>
                <a:lnSpc>
                  <a:spcPct val="150000"/>
                </a:lnSpc>
              </a:pPr>
              <a:r>
                <a:rPr lang="fr-FR" altLang="zh-TW" sz="1200" dirty="0"/>
                <a:t>Vue</a:t>
              </a:r>
              <a:r>
                <a:rPr lang="en-US" altLang="zh-CN" sz="1200" dirty="0"/>
                <a:t>-</a:t>
              </a:r>
              <a:r>
                <a:rPr lang="fr-FR" altLang="zh-TW" sz="1200" dirty="0"/>
                <a:t>router+Vuex+Axios+mpvue</a:t>
              </a:r>
              <a:endParaRPr lang="zh-CN" altLang="en-US" sz="1200" dirty="0"/>
            </a:p>
          </p:txBody>
        </p:sp>
      </p:grp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5756186" cy="812016"/>
            <a:chOff x="7318011" y="1456480"/>
            <a:chExt cx="5756186"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5756186"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最终选型</a:t>
              </a: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cxnSp>
        <p:nvCxnSpPr>
          <p:cNvPr id="80" name="直接连接符 79">
            <a:extLst>
              <a:ext uri="{FF2B5EF4-FFF2-40B4-BE49-F238E27FC236}">
                <a16:creationId xmlns:a16="http://schemas.microsoft.com/office/drawing/2014/main" id="{36DD491D-B4AE-4DA4-A00E-F0158104637E}"/>
              </a:ext>
            </a:extLst>
          </p:cNvPr>
          <p:cNvCxnSpPr>
            <a:cxnSpLocks/>
          </p:cNvCxnSpPr>
          <p:nvPr/>
        </p:nvCxnSpPr>
        <p:spPr>
          <a:xfrm>
            <a:off x="6838987" y="2703292"/>
            <a:ext cx="597358"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5A9BC653-6CFD-43E5-B8C0-EB9012D6F53A}"/>
              </a:ext>
            </a:extLst>
          </p:cNvPr>
          <p:cNvGrpSpPr/>
          <p:nvPr/>
        </p:nvGrpSpPr>
        <p:grpSpPr>
          <a:xfrm>
            <a:off x="8306383" y="3709897"/>
            <a:ext cx="2784999" cy="951799"/>
            <a:chOff x="1541719" y="2349127"/>
            <a:chExt cx="2784999" cy="951799"/>
          </a:xfrm>
        </p:grpSpPr>
        <p:sp>
          <p:nvSpPr>
            <p:cNvPr id="82" name="文本框 81">
              <a:extLst>
                <a:ext uri="{FF2B5EF4-FFF2-40B4-BE49-F238E27FC236}">
                  <a16:creationId xmlns:a16="http://schemas.microsoft.com/office/drawing/2014/main" id="{567093E0-0320-4F59-B49C-827E9EA95602}"/>
                </a:ext>
              </a:extLst>
            </p:cNvPr>
            <p:cNvSpPr txBox="1"/>
            <p:nvPr/>
          </p:nvSpPr>
          <p:spPr>
            <a:xfrm>
              <a:off x="1541719" y="2349127"/>
              <a:ext cx="2784999"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CSS</a:t>
              </a:r>
              <a:r>
                <a:rPr lang="zh-CN" altLang="en-US" b="1" dirty="0">
                  <a:solidFill>
                    <a:schemeClr val="tx1">
                      <a:lumMod val="75000"/>
                      <a:lumOff val="25000"/>
                    </a:schemeClr>
                  </a:solidFill>
                  <a:latin typeface="Century Gothic" panose="020B0502020202020204" pitchFamily="34" charset="0"/>
                </a:rPr>
                <a:t>预处理</a:t>
              </a:r>
              <a:r>
                <a:rPr lang="en-US" altLang="zh-CN" b="1" dirty="0">
                  <a:solidFill>
                    <a:schemeClr val="tx1">
                      <a:lumMod val="75000"/>
                      <a:lumOff val="25000"/>
                    </a:schemeClr>
                  </a:solidFill>
                  <a:latin typeface="Century Gothic" panose="020B0502020202020204" pitchFamily="34" charset="0"/>
                </a:rPr>
                <a:t>——Sass</a:t>
              </a:r>
              <a:endParaRPr lang="zh-CN" altLang="en-US" b="1" dirty="0">
                <a:solidFill>
                  <a:schemeClr val="tx1">
                    <a:lumMod val="75000"/>
                    <a:lumOff val="25000"/>
                  </a:schemeClr>
                </a:solidFill>
                <a:latin typeface="Century Gothic" panose="020B0502020202020204" pitchFamily="34" charset="0"/>
              </a:endParaRPr>
            </a:p>
          </p:txBody>
        </p:sp>
        <p:sp>
          <p:nvSpPr>
            <p:cNvPr id="83" name="文本框 82">
              <a:extLst>
                <a:ext uri="{FF2B5EF4-FFF2-40B4-BE49-F238E27FC236}">
                  <a16:creationId xmlns:a16="http://schemas.microsoft.com/office/drawing/2014/main" id="{C9ED6604-18BE-41ED-869F-B0813FBBFB84}"/>
                </a:ext>
              </a:extLst>
            </p:cNvPr>
            <p:cNvSpPr txBox="1"/>
            <p:nvPr/>
          </p:nvSpPr>
          <p:spPr>
            <a:xfrm>
              <a:off x="1541719" y="2687681"/>
              <a:ext cx="2784999" cy="613245"/>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dirty="0"/>
                <a:t>Sass</a:t>
              </a:r>
              <a:r>
                <a:rPr lang="zh-CN" altLang="en-US" sz="1200" dirty="0"/>
                <a:t>更为流行和常用，对于存在的问题可以参考的资料和文档也更多</a:t>
              </a:r>
              <a:endParaRPr lang="en-US" altLang="zh-CN" sz="1200" dirty="0">
                <a:solidFill>
                  <a:schemeClr val="tx1">
                    <a:lumMod val="65000"/>
                    <a:lumOff val="35000"/>
                  </a:schemeClr>
                </a:solidFill>
                <a:latin typeface="Century Gothic" panose="020B0502020202020204" pitchFamily="34" charset="0"/>
                <a:ea typeface="+mj-ea"/>
              </a:endParaRPr>
            </a:p>
          </p:txBody>
        </p:sp>
      </p:grpSp>
      <p:cxnSp>
        <p:nvCxnSpPr>
          <p:cNvPr id="37" name="直接连接符 36">
            <a:extLst>
              <a:ext uri="{FF2B5EF4-FFF2-40B4-BE49-F238E27FC236}">
                <a16:creationId xmlns:a16="http://schemas.microsoft.com/office/drawing/2014/main" id="{E9E12056-6713-4ACC-828C-399DEE3A7566}"/>
              </a:ext>
            </a:extLst>
          </p:cNvPr>
          <p:cNvCxnSpPr>
            <a:cxnSpLocks/>
          </p:cNvCxnSpPr>
          <p:nvPr/>
        </p:nvCxnSpPr>
        <p:spPr>
          <a:xfrm>
            <a:off x="3781887" y="4514832"/>
            <a:ext cx="614298"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05A49B73-DF86-43E8-A842-03927151891D}"/>
              </a:ext>
            </a:extLst>
          </p:cNvPr>
          <p:cNvGrpSpPr/>
          <p:nvPr/>
        </p:nvGrpSpPr>
        <p:grpSpPr>
          <a:xfrm>
            <a:off x="737822" y="3735780"/>
            <a:ext cx="2968114" cy="2329076"/>
            <a:chOff x="1358605" y="2349127"/>
            <a:chExt cx="2968114" cy="2329076"/>
          </a:xfrm>
        </p:grpSpPr>
        <p:sp>
          <p:nvSpPr>
            <p:cNvPr id="45" name="文本框 44">
              <a:extLst>
                <a:ext uri="{FF2B5EF4-FFF2-40B4-BE49-F238E27FC236}">
                  <a16:creationId xmlns:a16="http://schemas.microsoft.com/office/drawing/2014/main" id="{218AA081-F3D5-4053-BB93-8588B0DEF7E2}"/>
                </a:ext>
              </a:extLst>
            </p:cNvPr>
            <p:cNvSpPr txBox="1"/>
            <p:nvPr/>
          </p:nvSpPr>
          <p:spPr>
            <a:xfrm>
              <a:off x="1358605" y="2349127"/>
              <a:ext cx="2968114"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包管理工具</a:t>
              </a:r>
              <a:r>
                <a:rPr lang="en-US" altLang="zh-CN" b="1" dirty="0">
                  <a:solidFill>
                    <a:schemeClr val="tx1">
                      <a:lumMod val="75000"/>
                      <a:lumOff val="25000"/>
                    </a:schemeClr>
                  </a:solidFill>
                  <a:latin typeface="Century Gothic" panose="020B0502020202020204" pitchFamily="34" charset="0"/>
                </a:rPr>
                <a:t>——yarn</a:t>
              </a:r>
              <a:endParaRPr lang="zh-CN" altLang="en-US" b="1" dirty="0">
                <a:solidFill>
                  <a:schemeClr val="tx1">
                    <a:lumMod val="75000"/>
                    <a:lumOff val="25000"/>
                  </a:schemeClr>
                </a:solidFill>
                <a:latin typeface="Century Gothic" panose="020B0502020202020204" pitchFamily="34" charset="0"/>
              </a:endParaRPr>
            </a:p>
          </p:txBody>
        </p:sp>
        <p:sp>
          <p:nvSpPr>
            <p:cNvPr id="46" name="文本框 45">
              <a:extLst>
                <a:ext uri="{FF2B5EF4-FFF2-40B4-BE49-F238E27FC236}">
                  <a16:creationId xmlns:a16="http://schemas.microsoft.com/office/drawing/2014/main" id="{69D772DE-5266-44E2-B7CD-95984C5B3187}"/>
                </a:ext>
              </a:extLst>
            </p:cNvPr>
            <p:cNvSpPr txBox="1"/>
            <p:nvPr/>
          </p:nvSpPr>
          <p:spPr>
            <a:xfrm>
              <a:off x="1441284" y="2679835"/>
              <a:ext cx="2784999" cy="1998368"/>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sz="1200" dirty="0"/>
                <a:t>yarn</a:t>
              </a:r>
              <a:r>
                <a:rPr lang="zh-CN" altLang="en-US" sz="1200" dirty="0"/>
                <a:t>完全兼容 </a:t>
              </a:r>
              <a:r>
                <a:rPr lang="en-US" altLang="zh-CN" sz="1200" dirty="0"/>
                <a:t>npm </a:t>
              </a:r>
              <a:r>
                <a:rPr lang="zh-CN" altLang="en-US" sz="1200" dirty="0"/>
                <a:t>的注册表</a:t>
              </a:r>
              <a:endParaRPr lang="en-US" altLang="zh-CN" sz="1200" dirty="0"/>
            </a:p>
            <a:p>
              <a:pPr algn="r">
                <a:lnSpc>
                  <a:spcPct val="150000"/>
                </a:lnSpc>
              </a:pPr>
              <a:r>
                <a:rPr lang="zh-CN" altLang="en-US" sz="1200" dirty="0"/>
                <a:t>能够针对 </a:t>
              </a:r>
              <a:r>
                <a:rPr lang="en-US" altLang="zh-CN" sz="1200" dirty="0"/>
                <a:t>npm </a:t>
              </a:r>
              <a:r>
                <a:rPr lang="zh-CN" altLang="en-US" sz="1200" dirty="0"/>
                <a:t>存在的问题进行优化</a:t>
              </a:r>
              <a:endParaRPr lang="en-US" altLang="zh-CN" sz="1200" dirty="0"/>
            </a:p>
            <a:p>
              <a:pPr algn="r">
                <a:lnSpc>
                  <a:spcPct val="150000"/>
                </a:lnSpc>
              </a:pPr>
              <a:r>
                <a:rPr lang="zh-CN" altLang="en-US" sz="1200" dirty="0"/>
                <a:t>通过并行安装和离线缓存大大加快了安装依赖的过程</a:t>
              </a:r>
              <a:endParaRPr lang="en-US" altLang="zh-CN" sz="1200" dirty="0"/>
            </a:p>
            <a:p>
              <a:pPr algn="r">
                <a:lnSpc>
                  <a:spcPct val="150000"/>
                </a:lnSpc>
              </a:pPr>
              <a:r>
                <a:rPr lang="zh-CN" altLang="en-US" sz="1200" dirty="0"/>
                <a:t>有一个锁定文件 </a:t>
              </a:r>
              <a:r>
                <a:rPr lang="en-US" altLang="zh-CN" sz="1200" dirty="0"/>
                <a:t>(lock file) </a:t>
              </a:r>
              <a:r>
                <a:rPr lang="zh-CN" altLang="en-US" sz="1200" dirty="0"/>
                <a:t>来记录被确切安装上的模块的版本号，以确保拉取同一个项目依赖时拉取到的是同一版本</a:t>
              </a:r>
            </a:p>
          </p:txBody>
        </p:sp>
      </p:grpSp>
    </p:spTree>
    <p:extLst>
      <p:ext uri="{BB962C8B-B14F-4D97-AF65-F5344CB8AC3E}">
        <p14:creationId xmlns:p14="http://schemas.microsoft.com/office/powerpoint/2010/main" val="2384315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iślíďé">
            <a:extLst>
              <a:ext uri="{FF2B5EF4-FFF2-40B4-BE49-F238E27FC236}">
                <a16:creationId xmlns:a16="http://schemas.microsoft.com/office/drawing/2014/main" id="{90F00726-E82A-4E01-9DB8-F47D413F3640}"/>
              </a:ext>
            </a:extLst>
          </p:cNvPr>
          <p:cNvGrpSpPr/>
          <p:nvPr/>
        </p:nvGrpSpPr>
        <p:grpSpPr>
          <a:xfrm>
            <a:off x="4271898" y="1863726"/>
            <a:ext cx="3648204" cy="3870324"/>
            <a:chOff x="3872920" y="1852424"/>
            <a:chExt cx="4036217" cy="4281963"/>
          </a:xfrm>
        </p:grpSpPr>
        <p:grpSp>
          <p:nvGrpSpPr>
            <p:cNvPr id="40" name="ïṥḻiḑé">
              <a:extLst>
                <a:ext uri="{FF2B5EF4-FFF2-40B4-BE49-F238E27FC236}">
                  <a16:creationId xmlns:a16="http://schemas.microsoft.com/office/drawing/2014/main" id="{C2EBCD5A-F9A0-46A1-87CB-4431D65FF34F}"/>
                </a:ext>
              </a:extLst>
            </p:cNvPr>
            <p:cNvGrpSpPr/>
            <p:nvPr/>
          </p:nvGrpSpPr>
          <p:grpSpPr>
            <a:xfrm>
              <a:off x="3872920" y="4112842"/>
              <a:ext cx="4036217" cy="2021545"/>
              <a:chOff x="4063207" y="4258807"/>
              <a:chExt cx="4184973" cy="2090400"/>
            </a:xfrm>
          </p:grpSpPr>
          <p:sp>
            <p:nvSpPr>
              <p:cNvPr id="56" name="îŝḻîḍè">
                <a:extLst>
                  <a:ext uri="{FF2B5EF4-FFF2-40B4-BE49-F238E27FC236}">
                    <a16:creationId xmlns:a16="http://schemas.microsoft.com/office/drawing/2014/main" id="{8B7236C2-3334-41D0-9E17-542532189C14}"/>
                  </a:ext>
                </a:extLst>
              </p:cNvPr>
              <p:cNvSpPr>
                <a:spLocks/>
              </p:cNvSpPr>
              <p:nvPr/>
            </p:nvSpPr>
            <p:spPr bwMode="auto">
              <a:xfrm>
                <a:off x="615527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858" y="0"/>
                    </a:moveTo>
                    <a:lnTo>
                      <a:pt x="0" y="8486"/>
                    </a:lnTo>
                    <a:lnTo>
                      <a:pt x="0" y="21599"/>
                    </a:lnTo>
                    <a:lnTo>
                      <a:pt x="21599" y="10727"/>
                    </a:lnTo>
                    <a:lnTo>
                      <a:pt x="16858" y="0"/>
                    </a:lnTo>
                    <a:close/>
                  </a:path>
                </a:pathLst>
              </a:custGeom>
              <a:solidFill>
                <a:schemeClr val="accent1">
                  <a:lumMod val="75000"/>
                </a:schemeClr>
              </a:solidFill>
              <a:ln>
                <a:noFill/>
              </a:ln>
              <a:effectLst/>
            </p:spPr>
            <p:txBody>
              <a:bodyPr anchor="ctr"/>
              <a:lstStyle/>
              <a:p>
                <a:pPr algn="ctr"/>
                <a:endParaRPr/>
              </a:p>
            </p:txBody>
          </p:sp>
          <p:sp>
            <p:nvSpPr>
              <p:cNvPr id="57" name="îšlíḋé">
                <a:extLst>
                  <a:ext uri="{FF2B5EF4-FFF2-40B4-BE49-F238E27FC236}">
                    <a16:creationId xmlns:a16="http://schemas.microsoft.com/office/drawing/2014/main" id="{0C070F8F-C05B-4FF2-A22C-03D82CCCE9DA}"/>
                  </a:ext>
                </a:extLst>
              </p:cNvPr>
              <p:cNvSpPr>
                <a:spLocks/>
              </p:cNvSpPr>
              <p:nvPr/>
            </p:nvSpPr>
            <p:spPr bwMode="auto">
              <a:xfrm>
                <a:off x="4519674" y="4258807"/>
                <a:ext cx="3272039" cy="1136576"/>
              </a:xfrm>
              <a:custGeom>
                <a:avLst/>
                <a:gdLst>
                  <a:gd name="T0" fmla="*/ 3112106 w 21600"/>
                  <a:gd name="T1" fmla="*/ 1081025 h 21600"/>
                  <a:gd name="T2" fmla="*/ 3112106 w 21600"/>
                  <a:gd name="T3" fmla="*/ 1081025 h 21600"/>
                  <a:gd name="T4" fmla="*/ 3112106 w 21600"/>
                  <a:gd name="T5" fmla="*/ 1081025 h 21600"/>
                  <a:gd name="T6" fmla="*/ 3112106 w 21600"/>
                  <a:gd name="T7" fmla="*/ 10810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1">
                  <a:lumMod val="50000"/>
                </a:schemeClr>
              </a:solidFill>
              <a:ln>
                <a:noFill/>
              </a:ln>
              <a:effectLst/>
            </p:spPr>
            <p:txBody>
              <a:bodyPr anchor="ctr"/>
              <a:lstStyle/>
              <a:p>
                <a:pPr algn="ctr"/>
                <a:endParaRPr/>
              </a:p>
            </p:txBody>
          </p:sp>
          <p:sp>
            <p:nvSpPr>
              <p:cNvPr id="58" name="ïšlíḑe">
                <a:extLst>
                  <a:ext uri="{FF2B5EF4-FFF2-40B4-BE49-F238E27FC236}">
                    <a16:creationId xmlns:a16="http://schemas.microsoft.com/office/drawing/2014/main" id="{9CB9C9B2-0693-441B-B6CA-C15F01A25C1F}"/>
                  </a:ext>
                </a:extLst>
              </p:cNvPr>
              <p:cNvSpPr>
                <a:spLocks/>
              </p:cNvSpPr>
              <p:nvPr/>
            </p:nvSpPr>
            <p:spPr bwMode="auto">
              <a:xfrm>
                <a:off x="4063207" y="4747818"/>
                <a:ext cx="2092903" cy="1601389"/>
              </a:xfrm>
              <a:custGeom>
                <a:avLst/>
                <a:gdLst>
                  <a:gd name="T0" fmla="*/ 1990605 w 21600"/>
                  <a:gd name="T1" fmla="*/ 1523119 h 21600"/>
                  <a:gd name="T2" fmla="*/ 1990605 w 21600"/>
                  <a:gd name="T3" fmla="*/ 1523119 h 21600"/>
                  <a:gd name="T4" fmla="*/ 1990605 w 21600"/>
                  <a:gd name="T5" fmla="*/ 1523119 h 21600"/>
                  <a:gd name="T6" fmla="*/ 1990605 w 21600"/>
                  <a:gd name="T7" fmla="*/ 1523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4741" y="0"/>
                    </a:moveTo>
                    <a:lnTo>
                      <a:pt x="0" y="10727"/>
                    </a:lnTo>
                    <a:lnTo>
                      <a:pt x="21599" y="21599"/>
                    </a:lnTo>
                    <a:lnTo>
                      <a:pt x="21599" y="8486"/>
                    </a:lnTo>
                    <a:lnTo>
                      <a:pt x="4741" y="0"/>
                    </a:lnTo>
                    <a:close/>
                  </a:path>
                </a:pathLst>
              </a:custGeom>
              <a:solidFill>
                <a:schemeClr val="accent1"/>
              </a:solidFill>
              <a:ln>
                <a:noFill/>
              </a:ln>
              <a:effectLst/>
            </p:spPr>
            <p:txBody>
              <a:bodyPr anchor="ctr"/>
              <a:lstStyle/>
              <a:p>
                <a:pPr algn="ctr"/>
                <a:endParaRPr/>
              </a:p>
            </p:txBody>
          </p:sp>
        </p:grpSp>
        <p:grpSp>
          <p:nvGrpSpPr>
            <p:cNvPr id="41" name="îṣ1îḋè">
              <a:extLst>
                <a:ext uri="{FF2B5EF4-FFF2-40B4-BE49-F238E27FC236}">
                  <a16:creationId xmlns:a16="http://schemas.microsoft.com/office/drawing/2014/main" id="{88F7F30C-322B-4C6A-9258-34CF66776CEC}"/>
                </a:ext>
              </a:extLst>
            </p:cNvPr>
            <p:cNvGrpSpPr/>
            <p:nvPr/>
          </p:nvGrpSpPr>
          <p:grpSpPr>
            <a:xfrm>
              <a:off x="4408133" y="3325204"/>
              <a:ext cx="2965796" cy="1674533"/>
              <a:chOff x="4618144" y="3444343"/>
              <a:chExt cx="3075100" cy="1731570"/>
            </a:xfrm>
          </p:grpSpPr>
          <p:sp>
            <p:nvSpPr>
              <p:cNvPr id="53" name="îšļïďé">
                <a:extLst>
                  <a:ext uri="{FF2B5EF4-FFF2-40B4-BE49-F238E27FC236}">
                    <a16:creationId xmlns:a16="http://schemas.microsoft.com/office/drawing/2014/main" id="{86AF2961-5C20-4B4D-9D78-FA505CE432CC}"/>
                  </a:ext>
                </a:extLst>
              </p:cNvPr>
              <p:cNvSpPr>
                <a:spLocks/>
              </p:cNvSpPr>
              <p:nvPr/>
            </p:nvSpPr>
            <p:spPr bwMode="auto">
              <a:xfrm>
                <a:off x="5049576" y="3444343"/>
                <a:ext cx="2212236" cy="768567"/>
              </a:xfrm>
              <a:custGeom>
                <a:avLst/>
                <a:gdLst>
                  <a:gd name="T0" fmla="*/ 2104537 w 21600"/>
                  <a:gd name="T1" fmla="*/ 731139 h 21600"/>
                  <a:gd name="T2" fmla="*/ 2104537 w 21600"/>
                  <a:gd name="T3" fmla="*/ 731139 h 21600"/>
                  <a:gd name="T4" fmla="*/ 2104537 w 21600"/>
                  <a:gd name="T5" fmla="*/ 731139 h 21600"/>
                  <a:gd name="T6" fmla="*/ 2104537 w 21600"/>
                  <a:gd name="T7" fmla="*/ 73113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2">
                  <a:lumMod val="50000"/>
                </a:schemeClr>
              </a:solidFill>
              <a:ln>
                <a:noFill/>
              </a:ln>
              <a:effectLst/>
            </p:spPr>
            <p:txBody>
              <a:bodyPr anchor="ctr"/>
              <a:lstStyle/>
              <a:p>
                <a:pPr algn="ctr"/>
                <a:endParaRPr/>
              </a:p>
            </p:txBody>
          </p:sp>
          <p:sp>
            <p:nvSpPr>
              <p:cNvPr id="54" name="ïŝḻiḋê">
                <a:extLst>
                  <a:ext uri="{FF2B5EF4-FFF2-40B4-BE49-F238E27FC236}">
                    <a16:creationId xmlns:a16="http://schemas.microsoft.com/office/drawing/2014/main" id="{8CFCFB8D-25CD-42C5-8A8A-B66CC37BF5F7}"/>
                  </a:ext>
                </a:extLst>
              </p:cNvPr>
              <p:cNvSpPr>
                <a:spLocks/>
              </p:cNvSpPr>
              <p:nvPr/>
            </p:nvSpPr>
            <p:spPr bwMode="auto">
              <a:xfrm>
                <a:off x="6155277"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151" y="0"/>
                    </a:moveTo>
                    <a:lnTo>
                      <a:pt x="0" y="6467"/>
                    </a:lnTo>
                    <a:lnTo>
                      <a:pt x="0" y="21599"/>
                    </a:lnTo>
                    <a:lnTo>
                      <a:pt x="21599" y="12378"/>
                    </a:lnTo>
                    <a:lnTo>
                      <a:pt x="15151" y="0"/>
                    </a:lnTo>
                    <a:close/>
                  </a:path>
                </a:pathLst>
              </a:custGeom>
              <a:solidFill>
                <a:schemeClr val="accent2">
                  <a:lumMod val="75000"/>
                </a:schemeClr>
              </a:solidFill>
              <a:ln>
                <a:noFill/>
              </a:ln>
              <a:effectLst/>
            </p:spPr>
            <p:txBody>
              <a:bodyPr anchor="ctr"/>
              <a:lstStyle/>
              <a:p>
                <a:pPr algn="ctr"/>
                <a:endParaRPr/>
              </a:p>
            </p:txBody>
          </p:sp>
          <p:sp>
            <p:nvSpPr>
              <p:cNvPr id="55" name="íṥlíďé">
                <a:extLst>
                  <a:ext uri="{FF2B5EF4-FFF2-40B4-BE49-F238E27FC236}">
                    <a16:creationId xmlns:a16="http://schemas.microsoft.com/office/drawing/2014/main" id="{5A17630E-A5EB-434C-AFCB-FD8251ABDECE}"/>
                  </a:ext>
                </a:extLst>
              </p:cNvPr>
              <p:cNvSpPr>
                <a:spLocks/>
              </p:cNvSpPr>
              <p:nvPr/>
            </p:nvSpPr>
            <p:spPr bwMode="auto">
              <a:xfrm>
                <a:off x="4618144" y="3788988"/>
                <a:ext cx="1537967" cy="1386925"/>
              </a:xfrm>
              <a:custGeom>
                <a:avLst/>
                <a:gdLst>
                  <a:gd name="T0" fmla="*/ 1463094 w 21600"/>
                  <a:gd name="T1" fmla="*/ 1319385 h 21600"/>
                  <a:gd name="T2" fmla="*/ 1463094 w 21600"/>
                  <a:gd name="T3" fmla="*/ 1319385 h 21600"/>
                  <a:gd name="T4" fmla="*/ 1463094 w 21600"/>
                  <a:gd name="T5" fmla="*/ 1319385 h 21600"/>
                  <a:gd name="T6" fmla="*/ 1463094 w 21600"/>
                  <a:gd name="T7" fmla="*/ 131938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6448" y="0"/>
                    </a:moveTo>
                    <a:lnTo>
                      <a:pt x="0" y="12378"/>
                    </a:lnTo>
                    <a:lnTo>
                      <a:pt x="21599" y="21599"/>
                    </a:lnTo>
                    <a:lnTo>
                      <a:pt x="21599" y="6467"/>
                    </a:lnTo>
                    <a:lnTo>
                      <a:pt x="6448" y="0"/>
                    </a:lnTo>
                    <a:close/>
                  </a:path>
                </a:pathLst>
              </a:custGeom>
              <a:solidFill>
                <a:schemeClr val="accent2"/>
              </a:solidFill>
              <a:ln>
                <a:noFill/>
              </a:ln>
              <a:effectLst/>
            </p:spPr>
            <p:txBody>
              <a:bodyPr anchor="ctr"/>
              <a:lstStyle/>
              <a:p>
                <a:pPr algn="ctr"/>
                <a:endParaRPr dirty="0"/>
              </a:p>
            </p:txBody>
          </p:sp>
        </p:grpSp>
        <p:grpSp>
          <p:nvGrpSpPr>
            <p:cNvPr id="42" name="ïSľïḑê">
              <a:extLst>
                <a:ext uri="{FF2B5EF4-FFF2-40B4-BE49-F238E27FC236}">
                  <a16:creationId xmlns:a16="http://schemas.microsoft.com/office/drawing/2014/main" id="{2E0D6D1C-690C-40FD-A330-97CB79B0A93B}"/>
                </a:ext>
              </a:extLst>
            </p:cNvPr>
            <p:cNvGrpSpPr/>
            <p:nvPr/>
          </p:nvGrpSpPr>
          <p:grpSpPr>
            <a:xfrm>
              <a:off x="4928055" y="2593252"/>
              <a:ext cx="1925955" cy="1301697"/>
              <a:chOff x="5157226" y="2687460"/>
              <a:chExt cx="1996937" cy="1346034"/>
            </a:xfrm>
          </p:grpSpPr>
          <p:sp>
            <p:nvSpPr>
              <p:cNvPr id="50" name="i$ḻídè">
                <a:extLst>
                  <a:ext uri="{FF2B5EF4-FFF2-40B4-BE49-F238E27FC236}">
                    <a16:creationId xmlns:a16="http://schemas.microsoft.com/office/drawing/2014/main" id="{0E00C48A-73DB-4D8A-99C6-C4682AC750D9}"/>
                  </a:ext>
                </a:extLst>
              </p:cNvPr>
              <p:cNvSpPr>
                <a:spLocks/>
              </p:cNvSpPr>
              <p:nvPr/>
            </p:nvSpPr>
            <p:spPr bwMode="auto">
              <a:xfrm>
                <a:off x="5595333" y="2687460"/>
                <a:ext cx="1120722" cy="388873"/>
              </a:xfrm>
              <a:custGeom>
                <a:avLst/>
                <a:gdLst>
                  <a:gd name="T0" fmla="*/ 1065832 w 21600"/>
                  <a:gd name="T1" fmla="*/ 370019 h 21600"/>
                  <a:gd name="T2" fmla="*/ 1065832 w 21600"/>
                  <a:gd name="T3" fmla="*/ 370019 h 21600"/>
                  <a:gd name="T4" fmla="*/ 1065832 w 21600"/>
                  <a:gd name="T5" fmla="*/ 370019 h 21600"/>
                  <a:gd name="T6" fmla="*/ 1065832 w 21600"/>
                  <a:gd name="T7" fmla="*/ 370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0" y="9469"/>
                    </a:lnTo>
                    <a:lnTo>
                      <a:pt x="10800" y="21600"/>
                    </a:lnTo>
                    <a:lnTo>
                      <a:pt x="21600" y="9469"/>
                    </a:lnTo>
                    <a:lnTo>
                      <a:pt x="10800" y="0"/>
                    </a:lnTo>
                    <a:close/>
                  </a:path>
                </a:pathLst>
              </a:custGeom>
              <a:solidFill>
                <a:schemeClr val="accent3">
                  <a:lumMod val="50000"/>
                </a:schemeClr>
              </a:solidFill>
              <a:ln>
                <a:noFill/>
              </a:ln>
              <a:effectLst/>
            </p:spPr>
            <p:txBody>
              <a:bodyPr anchor="ctr"/>
              <a:lstStyle/>
              <a:p>
                <a:pPr algn="ctr"/>
                <a:endParaRPr/>
              </a:p>
            </p:txBody>
          </p:sp>
          <p:sp>
            <p:nvSpPr>
              <p:cNvPr id="51" name="iŝľïḑê">
                <a:extLst>
                  <a:ext uri="{FF2B5EF4-FFF2-40B4-BE49-F238E27FC236}">
                    <a16:creationId xmlns:a16="http://schemas.microsoft.com/office/drawing/2014/main" id="{9ADAB104-F80B-4F77-BA45-492E62D18722}"/>
                  </a:ext>
                </a:extLst>
              </p:cNvPr>
              <p:cNvSpPr>
                <a:spLocks/>
              </p:cNvSpPr>
              <p:nvPr/>
            </p:nvSpPr>
            <p:spPr bwMode="auto">
              <a:xfrm>
                <a:off x="6156111" y="2854358"/>
                <a:ext cx="998052" cy="1179136"/>
              </a:xfrm>
              <a:custGeom>
                <a:avLst/>
                <a:gdLst>
                  <a:gd name="T0" fmla="*/ 949170 w 21600"/>
                  <a:gd name="T1" fmla="*/ 1121967 h 21600"/>
                  <a:gd name="T2" fmla="*/ 949170 w 21600"/>
                  <a:gd name="T3" fmla="*/ 1121967 h 21600"/>
                  <a:gd name="T4" fmla="*/ 949170 w 21600"/>
                  <a:gd name="T5" fmla="*/ 1121967 h 21600"/>
                  <a:gd name="T6" fmla="*/ 949170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1" y="0"/>
                    </a:moveTo>
                    <a:lnTo>
                      <a:pt x="0" y="3801"/>
                    </a:lnTo>
                    <a:lnTo>
                      <a:pt x="0" y="21600"/>
                    </a:lnTo>
                    <a:lnTo>
                      <a:pt x="21600" y="14559"/>
                    </a:lnTo>
                    <a:lnTo>
                      <a:pt x="11661" y="0"/>
                    </a:lnTo>
                    <a:close/>
                  </a:path>
                </a:pathLst>
              </a:custGeom>
              <a:solidFill>
                <a:schemeClr val="accent3">
                  <a:lumMod val="75000"/>
                </a:schemeClr>
              </a:solidFill>
              <a:ln>
                <a:noFill/>
              </a:ln>
              <a:effectLst/>
            </p:spPr>
            <p:txBody>
              <a:bodyPr anchor="ctr"/>
              <a:lstStyle/>
              <a:p>
                <a:pPr algn="ctr"/>
                <a:endParaRPr/>
              </a:p>
            </p:txBody>
          </p:sp>
          <p:sp>
            <p:nvSpPr>
              <p:cNvPr id="52" name="i$ḻíďè">
                <a:extLst>
                  <a:ext uri="{FF2B5EF4-FFF2-40B4-BE49-F238E27FC236}">
                    <a16:creationId xmlns:a16="http://schemas.microsoft.com/office/drawing/2014/main" id="{844A76B2-92EE-445B-AB5F-B75B1CCF9915}"/>
                  </a:ext>
                </a:extLst>
              </p:cNvPr>
              <p:cNvSpPr>
                <a:spLocks/>
              </p:cNvSpPr>
              <p:nvPr/>
            </p:nvSpPr>
            <p:spPr bwMode="auto">
              <a:xfrm>
                <a:off x="5157226" y="2854358"/>
                <a:ext cx="998885" cy="1179136"/>
              </a:xfrm>
              <a:custGeom>
                <a:avLst/>
                <a:gdLst>
                  <a:gd name="T0" fmla="*/ 949963 w 21600"/>
                  <a:gd name="T1" fmla="*/ 1121967 h 21600"/>
                  <a:gd name="T2" fmla="*/ 949963 w 21600"/>
                  <a:gd name="T3" fmla="*/ 1121967 h 21600"/>
                  <a:gd name="T4" fmla="*/ 949963 w 21600"/>
                  <a:gd name="T5" fmla="*/ 1121967 h 21600"/>
                  <a:gd name="T6" fmla="*/ 949963 w 21600"/>
                  <a:gd name="T7" fmla="*/ 11219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38" y="0"/>
                    </a:moveTo>
                    <a:lnTo>
                      <a:pt x="0" y="14559"/>
                    </a:lnTo>
                    <a:lnTo>
                      <a:pt x="21600" y="21600"/>
                    </a:lnTo>
                    <a:lnTo>
                      <a:pt x="21600" y="3801"/>
                    </a:lnTo>
                    <a:lnTo>
                      <a:pt x="9938" y="0"/>
                    </a:lnTo>
                    <a:close/>
                  </a:path>
                </a:pathLst>
              </a:custGeom>
              <a:solidFill>
                <a:schemeClr val="accent3"/>
              </a:solidFill>
              <a:ln>
                <a:noFill/>
              </a:ln>
              <a:effectLst/>
            </p:spPr>
            <p:txBody>
              <a:bodyPr anchor="ctr"/>
              <a:lstStyle/>
              <a:p>
                <a:pPr algn="ctr"/>
                <a:endParaRPr/>
              </a:p>
            </p:txBody>
          </p:sp>
        </p:grpSp>
        <p:grpSp>
          <p:nvGrpSpPr>
            <p:cNvPr id="43" name="i$ļíḋê">
              <a:extLst>
                <a:ext uri="{FF2B5EF4-FFF2-40B4-BE49-F238E27FC236}">
                  <a16:creationId xmlns:a16="http://schemas.microsoft.com/office/drawing/2014/main" id="{68060BAA-339A-4BA3-A257-387ED87A8A43}"/>
                </a:ext>
              </a:extLst>
            </p:cNvPr>
            <p:cNvGrpSpPr/>
            <p:nvPr/>
          </p:nvGrpSpPr>
          <p:grpSpPr>
            <a:xfrm>
              <a:off x="5452798" y="1852424"/>
              <a:ext cx="876459" cy="928860"/>
              <a:chOff x="5701314" y="1921397"/>
              <a:chExt cx="908761" cy="960499"/>
            </a:xfrm>
          </p:grpSpPr>
          <p:sp>
            <p:nvSpPr>
              <p:cNvPr id="48" name="ïṧḷiḓé">
                <a:extLst>
                  <a:ext uri="{FF2B5EF4-FFF2-40B4-BE49-F238E27FC236}">
                    <a16:creationId xmlns:a16="http://schemas.microsoft.com/office/drawing/2014/main" id="{24324A09-5A3A-49F8-A98B-2571724F4819}"/>
                  </a:ext>
                </a:extLst>
              </p:cNvPr>
              <p:cNvSpPr>
                <a:spLocks/>
              </p:cNvSpPr>
              <p:nvPr/>
            </p:nvSpPr>
            <p:spPr bwMode="auto">
              <a:xfrm>
                <a:off x="6155278" y="1921397"/>
                <a:ext cx="454797" cy="960499"/>
              </a:xfrm>
              <a:custGeom>
                <a:avLst/>
                <a:gdLst>
                  <a:gd name="T0" fmla="*/ 432267 w 21600"/>
                  <a:gd name="T1" fmla="*/ 913958 h 21600"/>
                  <a:gd name="T2" fmla="*/ 432267 w 21600"/>
                  <a:gd name="T3" fmla="*/ 913958 h 21600"/>
                  <a:gd name="T4" fmla="*/ 432267 w 21600"/>
                  <a:gd name="T5" fmla="*/ 913958 h 21600"/>
                  <a:gd name="T6" fmla="*/ 432267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21600"/>
                    </a:lnTo>
                    <a:lnTo>
                      <a:pt x="21599" y="17667"/>
                    </a:lnTo>
                    <a:lnTo>
                      <a:pt x="0" y="0"/>
                    </a:lnTo>
                    <a:close/>
                  </a:path>
                </a:pathLst>
              </a:custGeom>
              <a:solidFill>
                <a:schemeClr val="accent4">
                  <a:lumMod val="75000"/>
                </a:schemeClr>
              </a:solidFill>
              <a:ln>
                <a:noFill/>
              </a:ln>
              <a:effectLst/>
            </p:spPr>
            <p:txBody>
              <a:bodyPr anchor="ctr"/>
              <a:lstStyle/>
              <a:p>
                <a:pPr algn="ctr"/>
                <a:endParaRPr/>
              </a:p>
            </p:txBody>
          </p:sp>
          <p:sp>
            <p:nvSpPr>
              <p:cNvPr id="49" name="îṥļíďé">
                <a:extLst>
                  <a:ext uri="{FF2B5EF4-FFF2-40B4-BE49-F238E27FC236}">
                    <a16:creationId xmlns:a16="http://schemas.microsoft.com/office/drawing/2014/main" id="{86734C67-3EE6-4272-B6F0-A070249FF374}"/>
                  </a:ext>
                </a:extLst>
              </p:cNvPr>
              <p:cNvSpPr>
                <a:spLocks/>
              </p:cNvSpPr>
              <p:nvPr/>
            </p:nvSpPr>
            <p:spPr bwMode="auto">
              <a:xfrm>
                <a:off x="5701314" y="1921397"/>
                <a:ext cx="453964" cy="960499"/>
              </a:xfrm>
              <a:custGeom>
                <a:avLst/>
                <a:gdLst>
                  <a:gd name="T0" fmla="*/ 431474 w 21600"/>
                  <a:gd name="T1" fmla="*/ 913958 h 21600"/>
                  <a:gd name="T2" fmla="*/ 431474 w 21600"/>
                  <a:gd name="T3" fmla="*/ 913958 h 21600"/>
                  <a:gd name="T4" fmla="*/ 431474 w 21600"/>
                  <a:gd name="T5" fmla="*/ 913958 h 21600"/>
                  <a:gd name="T6" fmla="*/ 431474 w 21600"/>
                  <a:gd name="T7" fmla="*/ 9139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lnTo>
                      <a:pt x="0" y="17667"/>
                    </a:lnTo>
                    <a:lnTo>
                      <a:pt x="21599" y="21600"/>
                    </a:lnTo>
                    <a:lnTo>
                      <a:pt x="21599" y="0"/>
                    </a:lnTo>
                    <a:close/>
                  </a:path>
                </a:pathLst>
              </a:custGeom>
              <a:solidFill>
                <a:schemeClr val="accent4"/>
              </a:solidFill>
              <a:ln>
                <a:noFill/>
              </a:ln>
              <a:effectLst/>
            </p:spPr>
            <p:txBody>
              <a:bodyPr anchor="ctr"/>
              <a:lstStyle/>
              <a:p>
                <a:pPr algn="ctr"/>
                <a:endParaRPr/>
              </a:p>
            </p:txBody>
          </p:sp>
        </p:grpSp>
        <p:sp>
          <p:nvSpPr>
            <p:cNvPr id="47" name="ïSļïḑe">
              <a:extLst>
                <a:ext uri="{FF2B5EF4-FFF2-40B4-BE49-F238E27FC236}">
                  <a16:creationId xmlns:a16="http://schemas.microsoft.com/office/drawing/2014/main" id="{3995F050-A31E-42ED-9DC5-6FA4FF68039D}"/>
                </a:ext>
              </a:extLst>
            </p:cNvPr>
            <p:cNvSpPr>
              <a:spLocks/>
            </p:cNvSpPr>
            <p:nvPr/>
          </p:nvSpPr>
          <p:spPr bwMode="auto">
            <a:xfrm rot="596028">
              <a:off x="5493246" y="2232534"/>
              <a:ext cx="528773" cy="33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p14="http://schemas.microsoft.com/office/powerpoint/2010/main" xmlns:a16="http://schemas.microsoft.com/office/drawing/2014/main" xmlns:lc="http://schemas.openxmlformats.org/drawingml/2006/lockedCanvas" xmlns="">
                  <a:solidFill>
                    <a:srgbClr val="FFFFFF"/>
                  </a:solidFill>
                </a14:hiddenFill>
              </a:ext>
              <a:ext uri="{91240B29-F687-4f45-9708-019B960494DF}">
                <a14:hiddenLine xmlns:a14="http://schemas.microsoft.com/office/drawing/2010/main" xmlns:p14="http://schemas.microsoft.com/office/powerpoint/2010/main" xmlns:a16="http://schemas.microsoft.com/office/drawing/2014/main" xmlns:lc="http://schemas.openxmlformats.org/drawingml/2006/lockedCanvas" xmlns="" w="12700" cap="flat" cmpd="sng">
                  <a:solidFill>
                    <a:srgbClr val="000000"/>
                  </a:solidFill>
                  <a:prstDash val="solid"/>
                  <a:miter lim="0"/>
                  <a:headEnd/>
                  <a:tailEnd/>
                </a14:hiddenLine>
              </a:ext>
              <a:ext uri="{AF507438-7753-43e0-B8FC-AC1667EBCBE1}">
                <a14:hiddenEffects xmlns:a14="http://schemas.microsoft.com/office/drawing/2010/main" xmlns:p14="http://schemas.microsoft.com/office/powerpoint/2010/main" xmlns:a16="http://schemas.microsoft.com/office/drawing/2014/main" xmlns:lc="http://schemas.openxmlformats.org/drawingml/2006/lockedCanvas" xmlns="">
                  <a:effectLst>
                    <a:outerShdw blurRad="63500" dist="38099" dir="2700000" algn="ctr" rotWithShape="0">
                      <a:srgbClr val="000000">
                        <a:alpha val="74998"/>
                      </a:srgbClr>
                    </a:outerShdw>
                  </a:effectLst>
                </a14:hiddenEffects>
              </a:ext>
            </a:extLst>
          </p:spPr>
          <p:txBody>
            <a:bodyPr wrap="none" lIns="0" tIns="0" rIns="0" bIns="0" anchor="ctr">
              <a:noAutofit/>
              <a:scene3d>
                <a:camera prst="orthographicFront"/>
                <a:lightRig rig="threePt" dir="t"/>
              </a:scene3d>
              <a:sp3d contourW="12700"/>
            </a:bodyPr>
            <a:lstStyle/>
            <a:p>
              <a:pPr algn="ctr" defTabSz="228600">
                <a:defRPr/>
              </a:pPr>
              <a:endParaRPr lang="zh-CN" altLang="en-US" sz="1100" dirty="0">
                <a:solidFill>
                  <a:schemeClr val="bg1"/>
                </a:solidFill>
              </a:endParaRPr>
            </a:p>
          </p:txBody>
        </p:sp>
      </p:grpSp>
      <p:cxnSp>
        <p:nvCxnSpPr>
          <p:cNvPr id="63" name="直接连接符 62"/>
          <p:cNvCxnSpPr>
            <a:cxnSpLocks/>
          </p:cNvCxnSpPr>
          <p:nvPr/>
        </p:nvCxnSpPr>
        <p:spPr>
          <a:xfrm flipV="1">
            <a:off x="4755659" y="2273747"/>
            <a:ext cx="811656" cy="9762"/>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652243" y="4054031"/>
            <a:ext cx="535717"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7690840" y="1792573"/>
            <a:ext cx="2784999" cy="1505925"/>
            <a:chOff x="1541719" y="2349127"/>
            <a:chExt cx="2784999" cy="1505925"/>
          </a:xfrm>
        </p:grpSpPr>
        <p:sp>
          <p:nvSpPr>
            <p:cNvPr id="71" name="文本框 70"/>
            <p:cNvSpPr txBox="1"/>
            <p:nvPr/>
          </p:nvSpPr>
          <p:spPr>
            <a:xfrm>
              <a:off x="1541719" y="2349127"/>
              <a:ext cx="2597159"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测试工具</a:t>
              </a:r>
              <a:r>
                <a:rPr lang="en-US" altLang="zh-CN" b="1" dirty="0">
                  <a:solidFill>
                    <a:schemeClr val="tx1">
                      <a:lumMod val="75000"/>
                      <a:lumOff val="25000"/>
                    </a:schemeClr>
                  </a:solidFill>
                  <a:latin typeface="Century Gothic" panose="020B0502020202020204" pitchFamily="34" charset="0"/>
                </a:rPr>
                <a:t>——unittest</a:t>
              </a:r>
              <a:endParaRPr lang="zh-CN" altLang="en-US" b="1" dirty="0">
                <a:solidFill>
                  <a:schemeClr val="tx1">
                    <a:lumMod val="75000"/>
                    <a:lumOff val="25000"/>
                  </a:schemeClr>
                </a:solidFill>
                <a:latin typeface="Century Gothic" panose="020B0502020202020204" pitchFamily="34" charset="0"/>
              </a:endParaRPr>
            </a:p>
          </p:txBody>
        </p:sp>
        <p:sp>
          <p:nvSpPr>
            <p:cNvPr id="72" name="文本框 71"/>
            <p:cNvSpPr txBox="1"/>
            <p:nvPr/>
          </p:nvSpPr>
          <p:spPr>
            <a:xfrm>
              <a:off x="1541719" y="2687681"/>
              <a:ext cx="2784999" cy="1167371"/>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TW" sz="1200" dirty="0"/>
                <a:t>unittest </a:t>
              </a:r>
              <a:r>
                <a:rPr lang="zh-TW" altLang="en-US" sz="1200" dirty="0"/>
                <a:t>是参考了 </a:t>
              </a:r>
              <a:r>
                <a:rPr lang="en-US" altLang="zh-TW" sz="1200" dirty="0"/>
                <a:t>JUnit </a:t>
              </a:r>
              <a:r>
                <a:rPr lang="zh-TW" altLang="en-US" sz="1200" dirty="0"/>
                <a:t>设计的，它的设计风格与 </a:t>
              </a:r>
              <a:r>
                <a:rPr lang="en-US" altLang="zh-TW" sz="1200" dirty="0"/>
                <a:t>JUnit </a:t>
              </a:r>
              <a:r>
                <a:rPr lang="zh-TW" altLang="en-US" sz="1200" dirty="0"/>
                <a:t>非常地相似，因此使用过</a:t>
              </a:r>
              <a:r>
                <a:rPr lang="en-US" altLang="zh-TW" sz="1200" dirty="0"/>
                <a:t>JUnit</a:t>
              </a:r>
              <a:r>
                <a:rPr lang="zh-TW" altLang="en-US" sz="1200" dirty="0"/>
                <a:t>的开发者也能可以快速上手 </a:t>
              </a:r>
              <a:r>
                <a:rPr lang="en-US" altLang="zh-TW" sz="1200" dirty="0"/>
                <a:t>unittest </a:t>
              </a:r>
              <a:r>
                <a:rPr lang="zh-TW" altLang="en-US" sz="1200" dirty="0"/>
                <a:t>框架</a:t>
              </a:r>
              <a:endParaRPr lang="zh-CN" altLang="en-US" sz="1200" b="1" dirty="0"/>
            </a:p>
          </p:txBody>
        </p:sp>
      </p:grpSp>
      <p:sp>
        <p:nvSpPr>
          <p:cNvPr id="38" name="任意多边形: 形状 37">
            <a:extLst>
              <a:ext uri="{FF2B5EF4-FFF2-40B4-BE49-F238E27FC236}">
                <a16:creationId xmlns:a16="http://schemas.microsoft.com/office/drawing/2014/main" id="{A80FA420-AF46-4461-A3FD-1F2DBA58EE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9" name="任意多边形: 形状 38">
            <a:extLst>
              <a:ext uri="{FF2B5EF4-FFF2-40B4-BE49-F238E27FC236}">
                <a16:creationId xmlns:a16="http://schemas.microsoft.com/office/drawing/2014/main" id="{2BC71F04-204C-4028-ACD8-5F657F469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2" name="文本框 61">
            <a:extLst>
              <a:ext uri="{FF2B5EF4-FFF2-40B4-BE49-F238E27FC236}">
                <a16:creationId xmlns:a16="http://schemas.microsoft.com/office/drawing/2014/main" id="{822E5446-D2FA-479D-8C7A-A831DAFD132C}"/>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03</a:t>
            </a:r>
            <a:endParaRPr lang="zh-CN" altLang="en-US" sz="4000" dirty="0">
              <a:solidFill>
                <a:schemeClr val="accent1"/>
              </a:solidFill>
              <a:latin typeface="Century Gothic" panose="020B0502020202020204" pitchFamily="34" charset="0"/>
            </a:endParaRPr>
          </a:p>
        </p:txBody>
      </p:sp>
      <p:grpSp>
        <p:nvGrpSpPr>
          <p:cNvPr id="67" name="组合 66">
            <a:extLst>
              <a:ext uri="{FF2B5EF4-FFF2-40B4-BE49-F238E27FC236}">
                <a16:creationId xmlns:a16="http://schemas.microsoft.com/office/drawing/2014/main" id="{C950C2F8-9072-4602-B5DF-6E28D24E032C}"/>
              </a:ext>
            </a:extLst>
          </p:cNvPr>
          <p:cNvGrpSpPr/>
          <p:nvPr/>
        </p:nvGrpSpPr>
        <p:grpSpPr>
          <a:xfrm>
            <a:off x="1473289" y="371367"/>
            <a:ext cx="5756186" cy="812016"/>
            <a:chOff x="7318011" y="1456480"/>
            <a:chExt cx="5756186" cy="812016"/>
          </a:xfrm>
        </p:grpSpPr>
        <p:sp>
          <p:nvSpPr>
            <p:cNvPr id="68" name="文本框 67">
              <a:extLst>
                <a:ext uri="{FF2B5EF4-FFF2-40B4-BE49-F238E27FC236}">
                  <a16:creationId xmlns:a16="http://schemas.microsoft.com/office/drawing/2014/main" id="{75A9429D-6764-4FAA-BE3C-52C0D619E9E3}"/>
                </a:ext>
              </a:extLst>
            </p:cNvPr>
            <p:cNvSpPr txBox="1"/>
            <p:nvPr/>
          </p:nvSpPr>
          <p:spPr>
            <a:xfrm>
              <a:off x="7318011" y="1456480"/>
              <a:ext cx="5756186"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调研选型</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最终选型</a:t>
              </a:r>
            </a:p>
          </p:txBody>
        </p:sp>
        <p:sp>
          <p:nvSpPr>
            <p:cNvPr id="69" name="文本框 68">
              <a:extLst>
                <a:ext uri="{FF2B5EF4-FFF2-40B4-BE49-F238E27FC236}">
                  <a16:creationId xmlns:a16="http://schemas.microsoft.com/office/drawing/2014/main" id="{0EAC72F8-12FB-45A4-9634-6A8E3EA28F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Technology Selection</a:t>
              </a:r>
            </a:p>
          </p:txBody>
        </p:sp>
      </p:grpSp>
      <p:cxnSp>
        <p:nvCxnSpPr>
          <p:cNvPr id="80" name="直接连接符 79">
            <a:extLst>
              <a:ext uri="{FF2B5EF4-FFF2-40B4-BE49-F238E27FC236}">
                <a16:creationId xmlns:a16="http://schemas.microsoft.com/office/drawing/2014/main" id="{36DD491D-B4AE-4DA4-A00E-F0158104637E}"/>
              </a:ext>
            </a:extLst>
          </p:cNvPr>
          <p:cNvCxnSpPr>
            <a:cxnSpLocks/>
          </p:cNvCxnSpPr>
          <p:nvPr/>
        </p:nvCxnSpPr>
        <p:spPr>
          <a:xfrm>
            <a:off x="6838987" y="2703292"/>
            <a:ext cx="597358"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567093E0-0320-4F59-B49C-827E9EA95602}"/>
              </a:ext>
            </a:extLst>
          </p:cNvPr>
          <p:cNvSpPr txBox="1"/>
          <p:nvPr/>
        </p:nvSpPr>
        <p:spPr>
          <a:xfrm>
            <a:off x="3611428" y="1711223"/>
            <a:ext cx="10261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latin typeface="Century Gothic" panose="020B0502020202020204" pitchFamily="34" charset="0"/>
              </a:rPr>
              <a:t>Python</a:t>
            </a:r>
            <a:endParaRPr lang="zh-CN" altLang="en-US" b="1" dirty="0">
              <a:solidFill>
                <a:schemeClr val="tx1">
                  <a:lumMod val="75000"/>
                  <a:lumOff val="25000"/>
                </a:schemeClr>
              </a:solidFill>
              <a:latin typeface="Century Gothic" panose="020B0502020202020204" pitchFamily="34" charset="0"/>
            </a:endParaRPr>
          </a:p>
        </p:txBody>
      </p:sp>
      <p:cxnSp>
        <p:nvCxnSpPr>
          <p:cNvPr id="37" name="直接连接符 36">
            <a:extLst>
              <a:ext uri="{FF2B5EF4-FFF2-40B4-BE49-F238E27FC236}">
                <a16:creationId xmlns:a16="http://schemas.microsoft.com/office/drawing/2014/main" id="{E9E12056-6713-4ACC-828C-399DEE3A7566}"/>
              </a:ext>
            </a:extLst>
          </p:cNvPr>
          <p:cNvCxnSpPr>
            <a:cxnSpLocks/>
          </p:cNvCxnSpPr>
          <p:nvPr/>
        </p:nvCxnSpPr>
        <p:spPr>
          <a:xfrm>
            <a:off x="3781887" y="4514832"/>
            <a:ext cx="614298" cy="0"/>
          </a:xfrm>
          <a:prstGeom prst="line">
            <a:avLst/>
          </a:prstGeom>
          <a:ln w="12700">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05A49B73-DF86-43E8-A842-03927151891D}"/>
              </a:ext>
            </a:extLst>
          </p:cNvPr>
          <p:cNvGrpSpPr/>
          <p:nvPr/>
        </p:nvGrpSpPr>
        <p:grpSpPr>
          <a:xfrm>
            <a:off x="737822" y="3929992"/>
            <a:ext cx="2968114" cy="1223672"/>
            <a:chOff x="1358605" y="2349127"/>
            <a:chExt cx="2968114" cy="1223672"/>
          </a:xfrm>
        </p:grpSpPr>
        <p:sp>
          <p:nvSpPr>
            <p:cNvPr id="45" name="文本框 44">
              <a:extLst>
                <a:ext uri="{FF2B5EF4-FFF2-40B4-BE49-F238E27FC236}">
                  <a16:creationId xmlns:a16="http://schemas.microsoft.com/office/drawing/2014/main" id="{218AA081-F3D5-4053-BB93-8588B0DEF7E2}"/>
                </a:ext>
              </a:extLst>
            </p:cNvPr>
            <p:cNvSpPr txBox="1"/>
            <p:nvPr/>
          </p:nvSpPr>
          <p:spPr>
            <a:xfrm>
              <a:off x="1358605" y="2349127"/>
              <a:ext cx="2968114"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包管理工具</a:t>
              </a:r>
              <a:r>
                <a:rPr lang="en-US" altLang="zh-CN" b="1" dirty="0">
                  <a:solidFill>
                    <a:schemeClr val="tx1">
                      <a:lumMod val="75000"/>
                      <a:lumOff val="25000"/>
                    </a:schemeClr>
                  </a:solidFill>
                  <a:latin typeface="Century Gothic" panose="020B0502020202020204" pitchFamily="34" charset="0"/>
                </a:rPr>
                <a:t>——pip</a:t>
              </a:r>
            </a:p>
          </p:txBody>
        </p:sp>
        <p:sp>
          <p:nvSpPr>
            <p:cNvPr id="46" name="文本框 45">
              <a:extLst>
                <a:ext uri="{FF2B5EF4-FFF2-40B4-BE49-F238E27FC236}">
                  <a16:creationId xmlns:a16="http://schemas.microsoft.com/office/drawing/2014/main" id="{69D772DE-5266-44E2-B7CD-95984C5B3187}"/>
                </a:ext>
              </a:extLst>
            </p:cNvPr>
            <p:cNvSpPr txBox="1"/>
            <p:nvPr/>
          </p:nvSpPr>
          <p:spPr>
            <a:xfrm>
              <a:off x="1480854" y="2682427"/>
              <a:ext cx="2784999" cy="890372"/>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sz="1200" dirty="0"/>
                <a:t>pip </a:t>
              </a:r>
              <a:r>
                <a:rPr lang="zh-CN" altLang="en-US" sz="1200" dirty="0"/>
                <a:t>可以很好地对 </a:t>
              </a:r>
              <a:r>
                <a:rPr lang="en-US" altLang="zh-CN" sz="1200" dirty="0"/>
                <a:t>Python </a:t>
              </a:r>
              <a:r>
                <a:rPr lang="zh-CN" altLang="en-US" sz="1200" dirty="0"/>
                <a:t>软件包进行管理，包括安装、升级、卸载等操作，基本上可以满足开发中的依赖管理</a:t>
              </a:r>
            </a:p>
          </p:txBody>
        </p:sp>
      </p:grpSp>
      <p:sp>
        <p:nvSpPr>
          <p:cNvPr id="2" name="文本框 1">
            <a:extLst>
              <a:ext uri="{FF2B5EF4-FFF2-40B4-BE49-F238E27FC236}">
                <a16:creationId xmlns:a16="http://schemas.microsoft.com/office/drawing/2014/main" id="{3F720119-925D-41DD-9943-5A1DCE4CA2D0}"/>
              </a:ext>
            </a:extLst>
          </p:cNvPr>
          <p:cNvSpPr txBox="1"/>
          <p:nvPr/>
        </p:nvSpPr>
        <p:spPr>
          <a:xfrm>
            <a:off x="2216645" y="2080555"/>
            <a:ext cx="2320378" cy="890372"/>
          </a:xfrm>
          <a:prstGeom prst="rect">
            <a:avLst/>
          </a:prstGeom>
          <a:noFill/>
        </p:spPr>
        <p:txBody>
          <a:bodyPr wrap="square" rtlCol="0">
            <a:spAutoFit/>
          </a:bodyPr>
          <a:lstStyle/>
          <a:p>
            <a:pPr>
              <a:lnSpc>
                <a:spcPct val="150000"/>
              </a:lnSpc>
            </a:pPr>
            <a:r>
              <a:rPr lang="zh-CN" altLang="en-US" sz="1200" dirty="0"/>
              <a:t>提供了简单的语法，可以提高程序的开发效率。在协议方面也没有商业用途的限制。</a:t>
            </a:r>
          </a:p>
        </p:txBody>
      </p:sp>
      <p:sp>
        <p:nvSpPr>
          <p:cNvPr id="59" name="文本框 58">
            <a:extLst>
              <a:ext uri="{FF2B5EF4-FFF2-40B4-BE49-F238E27FC236}">
                <a16:creationId xmlns:a16="http://schemas.microsoft.com/office/drawing/2014/main" id="{CDC42B69-3C40-4BD7-9769-30034CD7F3C4}"/>
              </a:ext>
            </a:extLst>
          </p:cNvPr>
          <p:cNvSpPr txBox="1"/>
          <p:nvPr/>
        </p:nvSpPr>
        <p:spPr>
          <a:xfrm>
            <a:off x="8346900" y="3929992"/>
            <a:ext cx="2597159"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Century Gothic" panose="020B0502020202020204" pitchFamily="34" charset="0"/>
              </a:rPr>
              <a:t>框架</a:t>
            </a:r>
            <a:r>
              <a:rPr lang="en-US" altLang="zh-CN" b="1" dirty="0">
                <a:solidFill>
                  <a:schemeClr val="tx1">
                    <a:lumMod val="75000"/>
                    <a:lumOff val="25000"/>
                  </a:schemeClr>
                </a:solidFill>
                <a:latin typeface="Century Gothic" panose="020B0502020202020204" pitchFamily="34" charset="0"/>
              </a:rPr>
              <a:t>——Django</a:t>
            </a:r>
            <a:endParaRPr lang="zh-CN" altLang="en-US" b="1" dirty="0">
              <a:solidFill>
                <a:schemeClr val="tx1">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2943432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F4657F05-0016-476B-BBDC-AD8419B135F6}"/>
              </a:ext>
            </a:extLst>
          </p:cNvPr>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48930F41-75C2-4BA3-ACDA-ABAF1155192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710C9878-BAA2-4599-8AEA-C905075195A4}"/>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a:extLst>
              <a:ext uri="{FF2B5EF4-FFF2-40B4-BE49-F238E27FC236}">
                <a16:creationId xmlns:a16="http://schemas.microsoft.com/office/drawing/2014/main" id="{8E283B52-0BDB-42FF-9410-3EADFF0C0028}"/>
              </a:ext>
            </a:extLst>
          </p:cNvPr>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8E901845-D95B-4441-B572-926B177F55A2}"/>
              </a:ext>
            </a:extLst>
          </p:cNvPr>
          <p:cNvSpPr txBox="1"/>
          <p:nvPr/>
        </p:nvSpPr>
        <p:spPr>
          <a:xfrm>
            <a:off x="4864100" y="3408144"/>
            <a:ext cx="2463800"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tx1">
                    <a:lumMod val="75000"/>
                    <a:lumOff val="25000"/>
                  </a:schemeClr>
                </a:solidFill>
              </a:rPr>
              <a:t>环境</a:t>
            </a:r>
            <a:endParaRPr lang="en-US" altLang="zh-CN" sz="4800" b="1" dirty="0">
              <a:solidFill>
                <a:schemeClr val="tx1">
                  <a:lumMod val="75000"/>
                  <a:lumOff val="25000"/>
                </a:schemeClr>
              </a:solidFill>
            </a:endParaRPr>
          </a:p>
          <a:p>
            <a:pPr algn="ctr"/>
            <a:r>
              <a:rPr lang="zh-CN" altLang="en-US" sz="4800" b="1" dirty="0">
                <a:solidFill>
                  <a:schemeClr val="tx1">
                    <a:lumMod val="75000"/>
                    <a:lumOff val="25000"/>
                  </a:schemeClr>
                </a:solidFill>
              </a:rPr>
              <a:t>配置</a:t>
            </a:r>
          </a:p>
        </p:txBody>
      </p:sp>
      <p:sp>
        <p:nvSpPr>
          <p:cNvPr id="6" name="文本框 5">
            <a:extLst>
              <a:ext uri="{FF2B5EF4-FFF2-40B4-BE49-F238E27FC236}">
                <a16:creationId xmlns:a16="http://schemas.microsoft.com/office/drawing/2014/main" id="{7273E509-5CA4-440A-82C7-7C03CE28F288}"/>
              </a:ext>
            </a:extLst>
          </p:cNvPr>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04</a:t>
            </a:r>
            <a:endParaRPr lang="zh-CN" altLang="en-US" sz="9600" dirty="0">
              <a:solidFill>
                <a:schemeClr val="bg1"/>
              </a:solidFill>
              <a:latin typeface="Century Gothic" panose="020B0502020202020204" pitchFamily="34" charset="0"/>
            </a:endParaRPr>
          </a:p>
        </p:txBody>
      </p:sp>
      <p:sp>
        <p:nvSpPr>
          <p:cNvPr id="7" name="文本框 6">
            <a:extLst>
              <a:ext uri="{FF2B5EF4-FFF2-40B4-BE49-F238E27FC236}">
                <a16:creationId xmlns:a16="http://schemas.microsoft.com/office/drawing/2014/main" id="{6591608B-F8A2-41F6-96E8-C7CD236529C4}"/>
              </a:ext>
            </a:extLst>
          </p:cNvPr>
          <p:cNvSpPr txBox="1"/>
          <p:nvPr/>
        </p:nvSpPr>
        <p:spPr>
          <a:xfrm>
            <a:off x="3314700" y="5269259"/>
            <a:ext cx="5562600" cy="38042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dirty="0">
                <a:solidFill>
                  <a:schemeClr val="bg1">
                    <a:lumMod val="50000"/>
                  </a:schemeClr>
                </a:solidFill>
                <a:latin typeface="Century Gothic" panose="020B0502020202020204" pitchFamily="34" charset="0"/>
                <a:ea typeface="+mj-ea"/>
              </a:rPr>
              <a:t>Environment Configuration</a:t>
            </a:r>
          </a:p>
        </p:txBody>
      </p:sp>
    </p:spTree>
    <p:extLst>
      <p:ext uri="{BB962C8B-B14F-4D97-AF65-F5344CB8AC3E}">
        <p14:creationId xmlns:p14="http://schemas.microsoft.com/office/powerpoint/2010/main" val="1239549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p:cNvGrpSpPr/>
          <p:nvPr/>
        </p:nvGrpSpPr>
        <p:grpSpPr>
          <a:xfrm>
            <a:off x="1088571" y="2343354"/>
            <a:ext cx="4833257" cy="3044418"/>
            <a:chOff x="1262743" y="1828800"/>
            <a:chExt cx="5631543" cy="3547250"/>
          </a:xfrm>
        </p:grpSpPr>
        <p:sp>
          <p:nvSpPr>
            <p:cNvPr id="17" name="Rectangle: Rounded Corners 1"/>
            <p:cNvSpPr/>
            <p:nvPr/>
          </p:nvSpPr>
          <p:spPr bwMode="auto">
            <a:xfrm>
              <a:off x="1262743" y="4747204"/>
              <a:ext cx="5631542" cy="628846"/>
            </a:xfrm>
            <a:prstGeom prst="roundRect">
              <a:avLst>
                <a:gd name="adj" fmla="val 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2" name="矩形 1"/>
            <p:cNvSpPr/>
            <p:nvPr/>
          </p:nvSpPr>
          <p:spPr>
            <a:xfrm>
              <a:off x="1262743" y="1828800"/>
              <a:ext cx="5631543" cy="354725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5"/>
            <p:cNvSpPr/>
            <p:nvPr/>
          </p:nvSpPr>
          <p:spPr>
            <a:xfrm>
              <a:off x="1590073" y="2289760"/>
              <a:ext cx="4976883" cy="1902123"/>
            </a:xfrm>
            <a:custGeom>
              <a:avLst/>
              <a:gdLst/>
              <a:ahLst/>
              <a:cxnLst>
                <a:cxn ang="0">
                  <a:pos x="wd2" y="hd2"/>
                </a:cxn>
                <a:cxn ang="5400000">
                  <a:pos x="wd2" y="hd2"/>
                </a:cxn>
                <a:cxn ang="10800000">
                  <a:pos x="wd2" y="hd2"/>
                </a:cxn>
                <a:cxn ang="16200000">
                  <a:pos x="wd2" y="hd2"/>
                </a:cxn>
              </a:cxnLst>
              <a:rect l="0" t="0" r="r" b="b"/>
              <a:pathLst>
                <a:path w="21600" h="21600" extrusionOk="0">
                  <a:moveTo>
                    <a:pt x="21600" y="685"/>
                  </a:moveTo>
                  <a:cubicBezTo>
                    <a:pt x="21600" y="308"/>
                    <a:pt x="21474" y="0"/>
                    <a:pt x="21321" y="0"/>
                  </a:cubicBezTo>
                  <a:lnTo>
                    <a:pt x="279" y="0"/>
                  </a:lnTo>
                  <a:cubicBezTo>
                    <a:pt x="125" y="0"/>
                    <a:pt x="0" y="308"/>
                    <a:pt x="0" y="685"/>
                  </a:cubicBezTo>
                  <a:lnTo>
                    <a:pt x="0" y="20915"/>
                  </a:lnTo>
                  <a:cubicBezTo>
                    <a:pt x="0" y="21291"/>
                    <a:pt x="125" y="21600"/>
                    <a:pt x="279" y="21600"/>
                  </a:cubicBezTo>
                  <a:lnTo>
                    <a:pt x="21321" y="21600"/>
                  </a:lnTo>
                  <a:cubicBezTo>
                    <a:pt x="21474" y="21600"/>
                    <a:pt x="21600" y="21291"/>
                    <a:pt x="21600" y="20915"/>
                  </a:cubicBezTo>
                  <a:cubicBezTo>
                    <a:pt x="21600" y="20915"/>
                    <a:pt x="21600" y="685"/>
                    <a:pt x="21600" y="685"/>
                  </a:cubicBezTo>
                  <a:close/>
                </a:path>
              </a:pathLst>
            </a:custGeom>
            <a:solidFill>
              <a:schemeClr val="accent2"/>
            </a:solidFill>
            <a:ln w="12700">
              <a:miter lim="400000"/>
            </a:ln>
          </p:spPr>
          <p:txBody>
            <a:bodyPr anchor="ctr"/>
            <a:lstStyle/>
            <a:p>
              <a:pPr algn="ctr"/>
              <a:endParaRPr/>
            </a:p>
          </p:txBody>
        </p:sp>
        <p:grpSp>
          <p:nvGrpSpPr>
            <p:cNvPr id="14" name="Group 6"/>
            <p:cNvGrpSpPr/>
            <p:nvPr/>
          </p:nvGrpSpPr>
          <p:grpSpPr>
            <a:xfrm>
              <a:off x="1718238" y="2441955"/>
              <a:ext cx="4724657" cy="1634217"/>
              <a:chOff x="0" y="0"/>
              <a:chExt cx="9044298" cy="3128343"/>
            </a:xfrm>
          </p:grpSpPr>
          <p:sp>
            <p:nvSpPr>
              <p:cNvPr id="18" name="Freeform: Shape 7"/>
              <p:cNvSpPr/>
              <p:nvPr/>
            </p:nvSpPr>
            <p:spPr>
              <a:xfrm>
                <a:off x="0" y="0"/>
                <a:ext cx="51853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0" y="21600"/>
                      <a:pt x="20352" y="21600"/>
                    </a:cubicBezTo>
                    <a:lnTo>
                      <a:pt x="1250" y="21600"/>
                    </a:lnTo>
                    <a:cubicBezTo>
                      <a:pt x="560" y="21600"/>
                      <a:pt x="0" y="21039"/>
                      <a:pt x="0" y="20349"/>
                    </a:cubicBezTo>
                    <a:lnTo>
                      <a:pt x="0" y="1251"/>
                    </a:lnTo>
                    <a:cubicBezTo>
                      <a:pt x="0" y="560"/>
                      <a:pt x="560" y="0"/>
                      <a:pt x="1250" y="0"/>
                    </a:cubicBezTo>
                    <a:lnTo>
                      <a:pt x="20352" y="0"/>
                    </a:lnTo>
                    <a:cubicBezTo>
                      <a:pt x="21040"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19" name="Freeform: Shape 8"/>
              <p:cNvSpPr/>
              <p:nvPr/>
            </p:nvSpPr>
            <p:spPr>
              <a:xfrm>
                <a:off x="950702" y="628690"/>
                <a:ext cx="51838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51" y="21600"/>
                    </a:cubicBezTo>
                    <a:lnTo>
                      <a:pt x="1244" y="21600"/>
                    </a:lnTo>
                    <a:cubicBezTo>
                      <a:pt x="554" y="21600"/>
                      <a:pt x="0" y="21038"/>
                      <a:pt x="0" y="20344"/>
                    </a:cubicBezTo>
                    <a:lnTo>
                      <a:pt x="0" y="1241"/>
                    </a:lnTo>
                    <a:cubicBezTo>
                      <a:pt x="0" y="563"/>
                      <a:pt x="554" y="0"/>
                      <a:pt x="1244" y="0"/>
                    </a:cubicBezTo>
                    <a:lnTo>
                      <a:pt x="20351" y="0"/>
                    </a:lnTo>
                    <a:cubicBezTo>
                      <a:pt x="21048"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20" name="Freeform: Shape 9"/>
              <p:cNvSpPr/>
              <p:nvPr/>
            </p:nvSpPr>
            <p:spPr>
              <a:xfrm>
                <a:off x="1088707" y="1257380"/>
                <a:ext cx="518576"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2" y="21600"/>
                    </a:cubicBezTo>
                    <a:lnTo>
                      <a:pt x="1249" y="21600"/>
                    </a:lnTo>
                    <a:cubicBezTo>
                      <a:pt x="571" y="21600"/>
                      <a:pt x="0" y="21049"/>
                      <a:pt x="0" y="20356"/>
                    </a:cubicBezTo>
                    <a:lnTo>
                      <a:pt x="0" y="1238"/>
                    </a:lnTo>
                    <a:cubicBezTo>
                      <a:pt x="0" y="561"/>
                      <a:pt x="571" y="0"/>
                      <a:pt x="1249" y="0"/>
                    </a:cubicBezTo>
                    <a:lnTo>
                      <a:pt x="20352"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21" name="Freeform: Shape 10"/>
              <p:cNvSpPr/>
              <p:nvPr/>
            </p:nvSpPr>
            <p:spPr>
              <a:xfrm>
                <a:off x="782029" y="1901405"/>
                <a:ext cx="518336"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0" y="21600"/>
                      <a:pt x="20356" y="21600"/>
                    </a:cubicBezTo>
                    <a:lnTo>
                      <a:pt x="1246" y="21600"/>
                    </a:lnTo>
                    <a:cubicBezTo>
                      <a:pt x="564" y="21600"/>
                      <a:pt x="0" y="21036"/>
                      <a:pt x="0" y="20352"/>
                    </a:cubicBezTo>
                    <a:lnTo>
                      <a:pt x="0" y="1250"/>
                    </a:lnTo>
                    <a:cubicBezTo>
                      <a:pt x="0" y="566"/>
                      <a:pt x="564" y="0"/>
                      <a:pt x="1246" y="0"/>
                    </a:cubicBezTo>
                    <a:lnTo>
                      <a:pt x="20356" y="0"/>
                    </a:lnTo>
                    <a:cubicBezTo>
                      <a:pt x="21040"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22" name="Freeform: Shape 11"/>
              <p:cNvSpPr/>
              <p:nvPr/>
            </p:nvSpPr>
            <p:spPr>
              <a:xfrm>
                <a:off x="0" y="2530095"/>
                <a:ext cx="518538"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40" y="21600"/>
                      <a:pt x="20352" y="21600"/>
                    </a:cubicBezTo>
                    <a:lnTo>
                      <a:pt x="1250" y="21600"/>
                    </a:lnTo>
                    <a:cubicBezTo>
                      <a:pt x="560" y="21600"/>
                      <a:pt x="0" y="21116"/>
                      <a:pt x="0" y="20518"/>
                    </a:cubicBezTo>
                    <a:lnTo>
                      <a:pt x="0" y="1081"/>
                    </a:lnTo>
                    <a:cubicBezTo>
                      <a:pt x="0" y="496"/>
                      <a:pt x="560" y="0"/>
                      <a:pt x="1250" y="0"/>
                    </a:cubicBezTo>
                    <a:lnTo>
                      <a:pt x="20352" y="0"/>
                    </a:lnTo>
                    <a:cubicBezTo>
                      <a:pt x="21040"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3" name="Freeform: Shape 12"/>
              <p:cNvSpPr/>
              <p:nvPr/>
            </p:nvSpPr>
            <p:spPr>
              <a:xfrm>
                <a:off x="628690" y="2530095"/>
                <a:ext cx="518292"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42" y="21600"/>
                      <a:pt x="20350" y="21600"/>
                    </a:cubicBezTo>
                    <a:lnTo>
                      <a:pt x="1247" y="21600"/>
                    </a:lnTo>
                    <a:cubicBezTo>
                      <a:pt x="563" y="21600"/>
                      <a:pt x="0" y="21116"/>
                      <a:pt x="0" y="20518"/>
                    </a:cubicBezTo>
                    <a:lnTo>
                      <a:pt x="0" y="1081"/>
                    </a:lnTo>
                    <a:cubicBezTo>
                      <a:pt x="0" y="496"/>
                      <a:pt x="563" y="0"/>
                      <a:pt x="1247" y="0"/>
                    </a:cubicBezTo>
                    <a:lnTo>
                      <a:pt x="20350" y="0"/>
                    </a:lnTo>
                    <a:cubicBezTo>
                      <a:pt x="21042"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4" name="Freeform: Shape 13"/>
              <p:cNvSpPr/>
              <p:nvPr/>
            </p:nvSpPr>
            <p:spPr>
              <a:xfrm>
                <a:off x="1257380" y="2530095"/>
                <a:ext cx="518554"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36" y="21600"/>
                      <a:pt x="20348" y="21600"/>
                    </a:cubicBezTo>
                    <a:lnTo>
                      <a:pt x="1246" y="21600"/>
                    </a:lnTo>
                    <a:cubicBezTo>
                      <a:pt x="560" y="21600"/>
                      <a:pt x="0" y="21116"/>
                      <a:pt x="0" y="20518"/>
                    </a:cubicBezTo>
                    <a:lnTo>
                      <a:pt x="0" y="1081"/>
                    </a:lnTo>
                    <a:cubicBezTo>
                      <a:pt x="0" y="496"/>
                      <a:pt x="560" y="0"/>
                      <a:pt x="1246" y="0"/>
                    </a:cubicBezTo>
                    <a:lnTo>
                      <a:pt x="20348" y="0"/>
                    </a:lnTo>
                    <a:cubicBezTo>
                      <a:pt x="21036"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5" name="Freeform: Shape 14"/>
              <p:cNvSpPr/>
              <p:nvPr/>
            </p:nvSpPr>
            <p:spPr>
              <a:xfrm>
                <a:off x="6639584" y="2530095"/>
                <a:ext cx="518703"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28" y="21600"/>
                      <a:pt x="20343" y="21600"/>
                    </a:cubicBezTo>
                    <a:lnTo>
                      <a:pt x="1244" y="21600"/>
                    </a:lnTo>
                    <a:cubicBezTo>
                      <a:pt x="562" y="21600"/>
                      <a:pt x="0" y="21116"/>
                      <a:pt x="0" y="20518"/>
                    </a:cubicBezTo>
                    <a:lnTo>
                      <a:pt x="0" y="1081"/>
                    </a:lnTo>
                    <a:cubicBezTo>
                      <a:pt x="0" y="496"/>
                      <a:pt x="562" y="0"/>
                      <a:pt x="1244" y="0"/>
                    </a:cubicBezTo>
                    <a:lnTo>
                      <a:pt x="20343" y="0"/>
                    </a:lnTo>
                    <a:cubicBezTo>
                      <a:pt x="21028"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6" name="Freeform: Shape 15"/>
              <p:cNvSpPr/>
              <p:nvPr/>
            </p:nvSpPr>
            <p:spPr>
              <a:xfrm>
                <a:off x="7268274" y="2821439"/>
                <a:ext cx="518584" cy="299208"/>
              </a:xfrm>
              <a:custGeom>
                <a:avLst/>
                <a:gdLst/>
                <a:ahLst/>
                <a:cxnLst>
                  <a:cxn ang="0">
                    <a:pos x="wd2" y="hd2"/>
                  </a:cxn>
                  <a:cxn ang="5400000">
                    <a:pos x="wd2" y="hd2"/>
                  </a:cxn>
                  <a:cxn ang="10800000">
                    <a:pos x="wd2" y="hd2"/>
                  </a:cxn>
                  <a:cxn ang="16200000">
                    <a:pos x="wd2" y="hd2"/>
                  </a:cxn>
                </a:cxnLst>
                <a:rect l="0" t="0" r="r" b="b"/>
                <a:pathLst>
                  <a:path w="21600" h="21600" extrusionOk="0">
                    <a:moveTo>
                      <a:pt x="21600" y="19436"/>
                    </a:moveTo>
                    <a:cubicBezTo>
                      <a:pt x="21600" y="20632"/>
                      <a:pt x="21041" y="21600"/>
                      <a:pt x="20356" y="21600"/>
                    </a:cubicBezTo>
                    <a:lnTo>
                      <a:pt x="1265" y="21600"/>
                    </a:lnTo>
                    <a:cubicBezTo>
                      <a:pt x="568" y="21600"/>
                      <a:pt x="0" y="20632"/>
                      <a:pt x="0" y="19436"/>
                    </a:cubicBezTo>
                    <a:lnTo>
                      <a:pt x="0" y="2166"/>
                    </a:lnTo>
                    <a:cubicBezTo>
                      <a:pt x="0" y="982"/>
                      <a:pt x="568" y="0"/>
                      <a:pt x="1265" y="0"/>
                    </a:cubicBezTo>
                    <a:lnTo>
                      <a:pt x="20356" y="0"/>
                    </a:lnTo>
                    <a:cubicBezTo>
                      <a:pt x="21041" y="0"/>
                      <a:pt x="21600" y="982"/>
                      <a:pt x="21600" y="2166"/>
                    </a:cubicBezTo>
                    <a:cubicBezTo>
                      <a:pt x="21600" y="2166"/>
                      <a:pt x="21600" y="19436"/>
                      <a:pt x="21600" y="19436"/>
                    </a:cubicBezTo>
                    <a:close/>
                  </a:path>
                </a:pathLst>
              </a:custGeom>
              <a:solidFill>
                <a:srgbClr val="FFFFFF"/>
              </a:solidFill>
              <a:ln w="12700" cap="flat">
                <a:noFill/>
                <a:miter lim="400000"/>
              </a:ln>
              <a:effectLst/>
            </p:spPr>
            <p:txBody>
              <a:bodyPr anchor="ctr"/>
              <a:lstStyle/>
              <a:p>
                <a:pPr algn="ctr"/>
                <a:endParaRPr/>
              </a:p>
            </p:txBody>
          </p:sp>
          <p:sp>
            <p:nvSpPr>
              <p:cNvPr id="27" name="Freeform: Shape 16"/>
              <p:cNvSpPr/>
              <p:nvPr/>
            </p:nvSpPr>
            <p:spPr>
              <a:xfrm>
                <a:off x="8525655" y="2821439"/>
                <a:ext cx="518643" cy="299208"/>
              </a:xfrm>
              <a:custGeom>
                <a:avLst/>
                <a:gdLst/>
                <a:ahLst/>
                <a:cxnLst>
                  <a:cxn ang="0">
                    <a:pos x="wd2" y="hd2"/>
                  </a:cxn>
                  <a:cxn ang="5400000">
                    <a:pos x="wd2" y="hd2"/>
                  </a:cxn>
                  <a:cxn ang="10800000">
                    <a:pos x="wd2" y="hd2"/>
                  </a:cxn>
                  <a:cxn ang="16200000">
                    <a:pos x="wd2" y="hd2"/>
                  </a:cxn>
                </a:cxnLst>
                <a:rect l="0" t="0" r="r" b="b"/>
                <a:pathLst>
                  <a:path w="21600" h="21600" extrusionOk="0">
                    <a:moveTo>
                      <a:pt x="21600" y="19436"/>
                    </a:moveTo>
                    <a:cubicBezTo>
                      <a:pt x="21600" y="20632"/>
                      <a:pt x="21038" y="21600"/>
                      <a:pt x="20348" y="21600"/>
                    </a:cubicBezTo>
                    <a:lnTo>
                      <a:pt x="1257" y="21600"/>
                    </a:lnTo>
                    <a:cubicBezTo>
                      <a:pt x="573" y="21600"/>
                      <a:pt x="0" y="20632"/>
                      <a:pt x="0" y="19436"/>
                    </a:cubicBezTo>
                    <a:lnTo>
                      <a:pt x="0" y="2166"/>
                    </a:lnTo>
                    <a:cubicBezTo>
                      <a:pt x="0" y="982"/>
                      <a:pt x="573" y="0"/>
                      <a:pt x="1257" y="0"/>
                    </a:cubicBezTo>
                    <a:lnTo>
                      <a:pt x="20348" y="0"/>
                    </a:lnTo>
                    <a:cubicBezTo>
                      <a:pt x="21038" y="0"/>
                      <a:pt x="21600" y="982"/>
                      <a:pt x="21600" y="2166"/>
                    </a:cubicBezTo>
                    <a:cubicBezTo>
                      <a:pt x="21600" y="2166"/>
                      <a:pt x="21600" y="19436"/>
                      <a:pt x="21600" y="19436"/>
                    </a:cubicBezTo>
                    <a:close/>
                  </a:path>
                </a:pathLst>
              </a:custGeom>
              <a:solidFill>
                <a:srgbClr val="FFFFFF"/>
              </a:solidFill>
              <a:ln w="12700" cap="flat">
                <a:noFill/>
                <a:miter lim="400000"/>
              </a:ln>
              <a:effectLst/>
            </p:spPr>
            <p:txBody>
              <a:bodyPr anchor="ctr"/>
              <a:lstStyle/>
              <a:p>
                <a:pPr algn="ctr"/>
                <a:endParaRPr/>
              </a:p>
            </p:txBody>
          </p:sp>
          <p:sp>
            <p:nvSpPr>
              <p:cNvPr id="28" name="Freeform: Shape 17"/>
              <p:cNvSpPr/>
              <p:nvPr/>
            </p:nvSpPr>
            <p:spPr>
              <a:xfrm>
                <a:off x="1886071" y="2530095"/>
                <a:ext cx="682846"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175" y="21600"/>
                      <a:pt x="20659" y="21600"/>
                    </a:cubicBezTo>
                    <a:lnTo>
                      <a:pt x="944" y="21600"/>
                    </a:lnTo>
                    <a:cubicBezTo>
                      <a:pt x="423" y="21600"/>
                      <a:pt x="0" y="21116"/>
                      <a:pt x="0" y="20518"/>
                    </a:cubicBezTo>
                    <a:lnTo>
                      <a:pt x="0" y="1081"/>
                    </a:lnTo>
                    <a:cubicBezTo>
                      <a:pt x="0" y="496"/>
                      <a:pt x="423" y="0"/>
                      <a:pt x="944" y="0"/>
                    </a:cubicBezTo>
                    <a:lnTo>
                      <a:pt x="20659" y="0"/>
                    </a:lnTo>
                    <a:cubicBezTo>
                      <a:pt x="21175"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29" name="Freeform: Shape 18"/>
              <p:cNvSpPr/>
              <p:nvPr/>
            </p:nvSpPr>
            <p:spPr>
              <a:xfrm>
                <a:off x="5842220" y="2530095"/>
                <a:ext cx="683124"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177" y="21600"/>
                      <a:pt x="20651" y="21600"/>
                    </a:cubicBezTo>
                    <a:lnTo>
                      <a:pt x="950" y="21600"/>
                    </a:lnTo>
                    <a:cubicBezTo>
                      <a:pt x="435" y="21600"/>
                      <a:pt x="0" y="21116"/>
                      <a:pt x="0" y="20518"/>
                    </a:cubicBezTo>
                    <a:lnTo>
                      <a:pt x="0" y="1081"/>
                    </a:lnTo>
                    <a:cubicBezTo>
                      <a:pt x="0" y="496"/>
                      <a:pt x="435" y="0"/>
                      <a:pt x="950" y="0"/>
                    </a:cubicBezTo>
                    <a:lnTo>
                      <a:pt x="20651" y="0"/>
                    </a:lnTo>
                    <a:cubicBezTo>
                      <a:pt x="21177"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30" name="Freeform: Shape 19"/>
              <p:cNvSpPr/>
              <p:nvPr/>
            </p:nvSpPr>
            <p:spPr>
              <a:xfrm>
                <a:off x="2683434" y="2530095"/>
                <a:ext cx="3044442"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503" y="21600"/>
                      <a:pt x="21385" y="21600"/>
                    </a:cubicBezTo>
                    <a:lnTo>
                      <a:pt x="213" y="21600"/>
                    </a:lnTo>
                    <a:cubicBezTo>
                      <a:pt x="98" y="21600"/>
                      <a:pt x="0" y="21116"/>
                      <a:pt x="0" y="20518"/>
                    </a:cubicBezTo>
                    <a:lnTo>
                      <a:pt x="0" y="1081"/>
                    </a:lnTo>
                    <a:cubicBezTo>
                      <a:pt x="0" y="496"/>
                      <a:pt x="98" y="0"/>
                      <a:pt x="213" y="0"/>
                    </a:cubicBezTo>
                    <a:lnTo>
                      <a:pt x="21385" y="0"/>
                    </a:lnTo>
                    <a:cubicBezTo>
                      <a:pt x="21503" y="0"/>
                      <a:pt x="21600" y="496"/>
                      <a:pt x="21600" y="1081"/>
                    </a:cubicBezTo>
                    <a:cubicBezTo>
                      <a:pt x="21600" y="1081"/>
                      <a:pt x="21600" y="20518"/>
                      <a:pt x="21600" y="20518"/>
                    </a:cubicBezTo>
                    <a:close/>
                  </a:path>
                </a:pathLst>
              </a:custGeom>
              <a:solidFill>
                <a:srgbClr val="FFFFFF"/>
              </a:solidFill>
              <a:ln w="12700" cap="flat">
                <a:noFill/>
                <a:miter lim="400000"/>
              </a:ln>
              <a:effectLst/>
            </p:spPr>
            <p:txBody>
              <a:bodyPr anchor="ctr"/>
              <a:lstStyle/>
              <a:p>
                <a:pPr algn="ctr"/>
                <a:endParaRPr/>
              </a:p>
            </p:txBody>
          </p:sp>
          <p:sp>
            <p:nvSpPr>
              <p:cNvPr id="31" name="Freeform: Shape 20"/>
              <p:cNvSpPr/>
              <p:nvPr/>
            </p:nvSpPr>
            <p:spPr>
              <a:xfrm>
                <a:off x="1410719" y="1901405"/>
                <a:ext cx="51827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6" y="21600"/>
                      <a:pt x="20357" y="21600"/>
                    </a:cubicBezTo>
                    <a:lnTo>
                      <a:pt x="1243" y="21600"/>
                    </a:lnTo>
                    <a:cubicBezTo>
                      <a:pt x="567" y="21600"/>
                      <a:pt x="0" y="21036"/>
                      <a:pt x="0" y="20352"/>
                    </a:cubicBezTo>
                    <a:lnTo>
                      <a:pt x="0" y="1250"/>
                    </a:lnTo>
                    <a:cubicBezTo>
                      <a:pt x="0" y="566"/>
                      <a:pt x="567" y="0"/>
                      <a:pt x="1243" y="0"/>
                    </a:cubicBezTo>
                    <a:lnTo>
                      <a:pt x="20357" y="0"/>
                    </a:lnTo>
                    <a:cubicBezTo>
                      <a:pt x="21046"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2" name="Freeform: Shape 21"/>
              <p:cNvSpPr/>
              <p:nvPr/>
            </p:nvSpPr>
            <p:spPr>
              <a:xfrm>
                <a:off x="2054744" y="1901405"/>
                <a:ext cx="518321"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0" y="21600"/>
                      <a:pt x="20360" y="21600"/>
                    </a:cubicBezTo>
                    <a:lnTo>
                      <a:pt x="1250" y="21600"/>
                    </a:lnTo>
                    <a:cubicBezTo>
                      <a:pt x="561" y="21600"/>
                      <a:pt x="0" y="21036"/>
                      <a:pt x="0" y="20352"/>
                    </a:cubicBezTo>
                    <a:lnTo>
                      <a:pt x="0" y="1250"/>
                    </a:lnTo>
                    <a:cubicBezTo>
                      <a:pt x="0" y="566"/>
                      <a:pt x="561" y="0"/>
                      <a:pt x="1250" y="0"/>
                    </a:cubicBezTo>
                    <a:lnTo>
                      <a:pt x="20360" y="0"/>
                    </a:lnTo>
                    <a:cubicBezTo>
                      <a:pt x="21040"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3" name="Freeform: Shape 22"/>
              <p:cNvSpPr/>
              <p:nvPr/>
            </p:nvSpPr>
            <p:spPr>
              <a:xfrm>
                <a:off x="2683434" y="1901405"/>
                <a:ext cx="518630"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2" y="21600"/>
                      <a:pt x="20349" y="21600"/>
                    </a:cubicBezTo>
                    <a:lnTo>
                      <a:pt x="1253" y="21600"/>
                    </a:lnTo>
                    <a:cubicBezTo>
                      <a:pt x="575" y="21600"/>
                      <a:pt x="0" y="21036"/>
                      <a:pt x="0" y="20352"/>
                    </a:cubicBezTo>
                    <a:lnTo>
                      <a:pt x="0" y="1250"/>
                    </a:lnTo>
                    <a:cubicBezTo>
                      <a:pt x="0" y="566"/>
                      <a:pt x="575" y="0"/>
                      <a:pt x="1253" y="0"/>
                    </a:cubicBezTo>
                    <a:lnTo>
                      <a:pt x="20349" y="0"/>
                    </a:lnTo>
                    <a:cubicBezTo>
                      <a:pt x="21042"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4" name="Freeform: Shape 23"/>
              <p:cNvSpPr/>
              <p:nvPr/>
            </p:nvSpPr>
            <p:spPr>
              <a:xfrm>
                <a:off x="3312125" y="1901405"/>
                <a:ext cx="51836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7" y="21600"/>
                      <a:pt x="20358" y="21600"/>
                    </a:cubicBezTo>
                    <a:lnTo>
                      <a:pt x="1255" y="21600"/>
                    </a:lnTo>
                    <a:cubicBezTo>
                      <a:pt x="567" y="21600"/>
                      <a:pt x="0" y="21036"/>
                      <a:pt x="0" y="20352"/>
                    </a:cubicBezTo>
                    <a:lnTo>
                      <a:pt x="0" y="1250"/>
                    </a:lnTo>
                    <a:cubicBezTo>
                      <a:pt x="0" y="566"/>
                      <a:pt x="567" y="0"/>
                      <a:pt x="1255" y="0"/>
                    </a:cubicBezTo>
                    <a:lnTo>
                      <a:pt x="20358" y="0"/>
                    </a:lnTo>
                    <a:cubicBezTo>
                      <a:pt x="21037"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5" name="Freeform: Shape 24"/>
              <p:cNvSpPr/>
              <p:nvPr/>
            </p:nvSpPr>
            <p:spPr>
              <a:xfrm>
                <a:off x="3940815" y="1901405"/>
                <a:ext cx="51830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8" y="21600"/>
                      <a:pt x="20355" y="21600"/>
                    </a:cubicBezTo>
                    <a:lnTo>
                      <a:pt x="1242" y="21600"/>
                    </a:lnTo>
                    <a:cubicBezTo>
                      <a:pt x="559" y="21600"/>
                      <a:pt x="0" y="21036"/>
                      <a:pt x="0" y="20352"/>
                    </a:cubicBezTo>
                    <a:lnTo>
                      <a:pt x="0" y="1250"/>
                    </a:lnTo>
                    <a:cubicBezTo>
                      <a:pt x="0" y="566"/>
                      <a:pt x="559" y="0"/>
                      <a:pt x="1242" y="0"/>
                    </a:cubicBezTo>
                    <a:lnTo>
                      <a:pt x="20355" y="0"/>
                    </a:lnTo>
                    <a:cubicBezTo>
                      <a:pt x="21038"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6" name="Freeform: Shape 25"/>
              <p:cNvSpPr/>
              <p:nvPr/>
            </p:nvSpPr>
            <p:spPr>
              <a:xfrm>
                <a:off x="4569506" y="1901405"/>
                <a:ext cx="51855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3" y="21600"/>
                      <a:pt x="20356" y="21600"/>
                    </a:cubicBezTo>
                    <a:lnTo>
                      <a:pt x="1252" y="21600"/>
                    </a:lnTo>
                    <a:cubicBezTo>
                      <a:pt x="562" y="21600"/>
                      <a:pt x="0" y="21036"/>
                      <a:pt x="0" y="20352"/>
                    </a:cubicBezTo>
                    <a:lnTo>
                      <a:pt x="0" y="1250"/>
                    </a:lnTo>
                    <a:cubicBezTo>
                      <a:pt x="0" y="566"/>
                      <a:pt x="562" y="0"/>
                      <a:pt x="1252" y="0"/>
                    </a:cubicBezTo>
                    <a:lnTo>
                      <a:pt x="20356" y="0"/>
                    </a:lnTo>
                    <a:cubicBezTo>
                      <a:pt x="21043"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7" name="Freeform: Shape 26"/>
              <p:cNvSpPr/>
              <p:nvPr/>
            </p:nvSpPr>
            <p:spPr>
              <a:xfrm>
                <a:off x="5213530" y="1901405"/>
                <a:ext cx="51846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2" y="21600"/>
                      <a:pt x="20340" y="21600"/>
                    </a:cubicBezTo>
                    <a:lnTo>
                      <a:pt x="1242" y="21600"/>
                    </a:lnTo>
                    <a:cubicBezTo>
                      <a:pt x="560" y="21600"/>
                      <a:pt x="0" y="21036"/>
                      <a:pt x="0" y="20352"/>
                    </a:cubicBezTo>
                    <a:lnTo>
                      <a:pt x="0" y="1250"/>
                    </a:lnTo>
                    <a:cubicBezTo>
                      <a:pt x="0" y="566"/>
                      <a:pt x="560" y="0"/>
                      <a:pt x="1242" y="0"/>
                    </a:cubicBezTo>
                    <a:lnTo>
                      <a:pt x="20340" y="0"/>
                    </a:lnTo>
                    <a:cubicBezTo>
                      <a:pt x="21032"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8" name="Freeform: Shape 27"/>
              <p:cNvSpPr/>
              <p:nvPr/>
            </p:nvSpPr>
            <p:spPr>
              <a:xfrm>
                <a:off x="5842220" y="1901405"/>
                <a:ext cx="518643"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5" y="21600"/>
                      <a:pt x="20348" y="21600"/>
                    </a:cubicBezTo>
                    <a:lnTo>
                      <a:pt x="1252" y="21600"/>
                    </a:lnTo>
                    <a:cubicBezTo>
                      <a:pt x="573" y="21600"/>
                      <a:pt x="0" y="21036"/>
                      <a:pt x="0" y="20352"/>
                    </a:cubicBezTo>
                    <a:lnTo>
                      <a:pt x="0" y="1250"/>
                    </a:lnTo>
                    <a:cubicBezTo>
                      <a:pt x="0" y="566"/>
                      <a:pt x="573" y="0"/>
                      <a:pt x="1252" y="0"/>
                    </a:cubicBezTo>
                    <a:lnTo>
                      <a:pt x="20348" y="0"/>
                    </a:lnTo>
                    <a:cubicBezTo>
                      <a:pt x="21035"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39" name="Freeform: Shape 28"/>
              <p:cNvSpPr/>
              <p:nvPr/>
            </p:nvSpPr>
            <p:spPr>
              <a:xfrm>
                <a:off x="6470911" y="1901405"/>
                <a:ext cx="51840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50" y="21600"/>
                      <a:pt x="20358" y="21600"/>
                    </a:cubicBezTo>
                    <a:lnTo>
                      <a:pt x="1250" y="21600"/>
                    </a:lnTo>
                    <a:cubicBezTo>
                      <a:pt x="560" y="21600"/>
                      <a:pt x="0" y="21036"/>
                      <a:pt x="0" y="20352"/>
                    </a:cubicBezTo>
                    <a:lnTo>
                      <a:pt x="0" y="1250"/>
                    </a:lnTo>
                    <a:cubicBezTo>
                      <a:pt x="0" y="566"/>
                      <a:pt x="560" y="0"/>
                      <a:pt x="1250" y="0"/>
                    </a:cubicBezTo>
                    <a:lnTo>
                      <a:pt x="20358" y="0"/>
                    </a:lnTo>
                    <a:cubicBezTo>
                      <a:pt x="21050"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40" name="Freeform: Shape 29"/>
              <p:cNvSpPr/>
              <p:nvPr/>
            </p:nvSpPr>
            <p:spPr>
              <a:xfrm>
                <a:off x="7099601" y="1901405"/>
                <a:ext cx="518523"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7" y="21600"/>
                      <a:pt x="20350" y="21600"/>
                    </a:cubicBezTo>
                    <a:lnTo>
                      <a:pt x="1254" y="21600"/>
                    </a:lnTo>
                    <a:cubicBezTo>
                      <a:pt x="565" y="21600"/>
                      <a:pt x="0" y="21036"/>
                      <a:pt x="0" y="20352"/>
                    </a:cubicBezTo>
                    <a:lnTo>
                      <a:pt x="0" y="1250"/>
                    </a:lnTo>
                    <a:cubicBezTo>
                      <a:pt x="0" y="566"/>
                      <a:pt x="565" y="0"/>
                      <a:pt x="1254" y="0"/>
                    </a:cubicBezTo>
                    <a:lnTo>
                      <a:pt x="20350" y="0"/>
                    </a:lnTo>
                    <a:cubicBezTo>
                      <a:pt x="21037"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41" name="Freeform: Shape 30"/>
              <p:cNvSpPr/>
              <p:nvPr/>
            </p:nvSpPr>
            <p:spPr>
              <a:xfrm>
                <a:off x="7728292" y="1901405"/>
                <a:ext cx="1309298"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377" y="21600"/>
                      <a:pt x="21106" y="21600"/>
                    </a:cubicBezTo>
                    <a:lnTo>
                      <a:pt x="493" y="21600"/>
                    </a:lnTo>
                    <a:cubicBezTo>
                      <a:pt x="222" y="21600"/>
                      <a:pt x="0" y="21036"/>
                      <a:pt x="0" y="20352"/>
                    </a:cubicBezTo>
                    <a:lnTo>
                      <a:pt x="0" y="1250"/>
                    </a:lnTo>
                    <a:cubicBezTo>
                      <a:pt x="0" y="566"/>
                      <a:pt x="222" y="0"/>
                      <a:pt x="493" y="0"/>
                    </a:cubicBezTo>
                    <a:lnTo>
                      <a:pt x="21106" y="0"/>
                    </a:lnTo>
                    <a:cubicBezTo>
                      <a:pt x="21377"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42" name="Freeform: Shape 31"/>
              <p:cNvSpPr/>
              <p:nvPr/>
            </p:nvSpPr>
            <p:spPr>
              <a:xfrm>
                <a:off x="1732732" y="1257380"/>
                <a:ext cx="518232"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51" y="21600"/>
                      <a:pt x="20364" y="21600"/>
                    </a:cubicBezTo>
                    <a:lnTo>
                      <a:pt x="1240" y="21600"/>
                    </a:lnTo>
                    <a:cubicBezTo>
                      <a:pt x="560" y="21600"/>
                      <a:pt x="0" y="21049"/>
                      <a:pt x="0" y="20356"/>
                    </a:cubicBezTo>
                    <a:lnTo>
                      <a:pt x="0" y="1238"/>
                    </a:lnTo>
                    <a:cubicBezTo>
                      <a:pt x="0" y="561"/>
                      <a:pt x="560" y="0"/>
                      <a:pt x="1240" y="0"/>
                    </a:cubicBezTo>
                    <a:lnTo>
                      <a:pt x="20364" y="0"/>
                    </a:lnTo>
                    <a:cubicBezTo>
                      <a:pt x="21051"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3" name="Freeform: Shape 32"/>
              <p:cNvSpPr/>
              <p:nvPr/>
            </p:nvSpPr>
            <p:spPr>
              <a:xfrm>
                <a:off x="2361422" y="1257380"/>
                <a:ext cx="518307"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7" y="21600"/>
                      <a:pt x="20349" y="21600"/>
                    </a:cubicBezTo>
                    <a:lnTo>
                      <a:pt x="1236" y="21600"/>
                    </a:lnTo>
                    <a:cubicBezTo>
                      <a:pt x="554" y="21600"/>
                      <a:pt x="0" y="21049"/>
                      <a:pt x="0" y="20356"/>
                    </a:cubicBezTo>
                    <a:lnTo>
                      <a:pt x="0" y="1238"/>
                    </a:lnTo>
                    <a:cubicBezTo>
                      <a:pt x="0" y="561"/>
                      <a:pt x="554" y="0"/>
                      <a:pt x="1236" y="0"/>
                    </a:cubicBezTo>
                    <a:lnTo>
                      <a:pt x="20349" y="0"/>
                    </a:lnTo>
                    <a:cubicBezTo>
                      <a:pt x="21037"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4" name="Freeform: Shape 33"/>
              <p:cNvSpPr/>
              <p:nvPr/>
            </p:nvSpPr>
            <p:spPr>
              <a:xfrm>
                <a:off x="2990113" y="1257380"/>
                <a:ext cx="51822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51" y="21600"/>
                      <a:pt x="20362" y="21600"/>
                    </a:cubicBezTo>
                    <a:lnTo>
                      <a:pt x="1244" y="21600"/>
                    </a:lnTo>
                    <a:cubicBezTo>
                      <a:pt x="557" y="21600"/>
                      <a:pt x="0" y="21049"/>
                      <a:pt x="0" y="20356"/>
                    </a:cubicBezTo>
                    <a:lnTo>
                      <a:pt x="0" y="1238"/>
                    </a:lnTo>
                    <a:cubicBezTo>
                      <a:pt x="0" y="561"/>
                      <a:pt x="557" y="0"/>
                      <a:pt x="1244" y="0"/>
                    </a:cubicBezTo>
                    <a:lnTo>
                      <a:pt x="20362" y="0"/>
                    </a:lnTo>
                    <a:cubicBezTo>
                      <a:pt x="21051"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5" name="Freeform: Shape 34"/>
              <p:cNvSpPr/>
              <p:nvPr/>
            </p:nvSpPr>
            <p:spPr>
              <a:xfrm>
                <a:off x="3618803" y="1257380"/>
                <a:ext cx="518352"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8" y="21600"/>
                      <a:pt x="20358" y="21600"/>
                    </a:cubicBezTo>
                    <a:lnTo>
                      <a:pt x="1239" y="21600"/>
                    </a:lnTo>
                    <a:cubicBezTo>
                      <a:pt x="559" y="21600"/>
                      <a:pt x="0" y="21049"/>
                      <a:pt x="0" y="20356"/>
                    </a:cubicBezTo>
                    <a:lnTo>
                      <a:pt x="0" y="1238"/>
                    </a:lnTo>
                    <a:cubicBezTo>
                      <a:pt x="0" y="561"/>
                      <a:pt x="559" y="0"/>
                      <a:pt x="1239" y="0"/>
                    </a:cubicBezTo>
                    <a:lnTo>
                      <a:pt x="20358" y="0"/>
                    </a:lnTo>
                    <a:cubicBezTo>
                      <a:pt x="21038"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6" name="Freeform: Shape 35"/>
              <p:cNvSpPr/>
              <p:nvPr/>
            </p:nvSpPr>
            <p:spPr>
              <a:xfrm>
                <a:off x="4247493" y="1257380"/>
                <a:ext cx="518570"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2" y="21600"/>
                      <a:pt x="20353" y="21600"/>
                    </a:cubicBezTo>
                    <a:lnTo>
                      <a:pt x="1251" y="21600"/>
                    </a:lnTo>
                    <a:cubicBezTo>
                      <a:pt x="574" y="21600"/>
                      <a:pt x="0" y="21049"/>
                      <a:pt x="0" y="20356"/>
                    </a:cubicBezTo>
                    <a:lnTo>
                      <a:pt x="0" y="1238"/>
                    </a:lnTo>
                    <a:cubicBezTo>
                      <a:pt x="0" y="561"/>
                      <a:pt x="574" y="0"/>
                      <a:pt x="1251" y="0"/>
                    </a:cubicBezTo>
                    <a:lnTo>
                      <a:pt x="20353" y="0"/>
                    </a:lnTo>
                    <a:cubicBezTo>
                      <a:pt x="21032"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7" name="Freeform: Shape 36"/>
              <p:cNvSpPr/>
              <p:nvPr/>
            </p:nvSpPr>
            <p:spPr>
              <a:xfrm>
                <a:off x="4891518" y="1257380"/>
                <a:ext cx="51834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5" y="21600"/>
                    </a:cubicBezTo>
                    <a:lnTo>
                      <a:pt x="1248" y="21600"/>
                    </a:lnTo>
                    <a:cubicBezTo>
                      <a:pt x="560" y="21600"/>
                      <a:pt x="0" y="21049"/>
                      <a:pt x="0" y="20356"/>
                    </a:cubicBezTo>
                    <a:lnTo>
                      <a:pt x="0" y="1238"/>
                    </a:lnTo>
                    <a:cubicBezTo>
                      <a:pt x="0" y="561"/>
                      <a:pt x="560" y="0"/>
                      <a:pt x="1248" y="0"/>
                    </a:cubicBezTo>
                    <a:lnTo>
                      <a:pt x="20355"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8" name="Freeform: Shape 37"/>
              <p:cNvSpPr/>
              <p:nvPr/>
            </p:nvSpPr>
            <p:spPr>
              <a:xfrm>
                <a:off x="5520208" y="1257380"/>
                <a:ext cx="518209"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8" y="21600"/>
                      <a:pt x="20357" y="21600"/>
                    </a:cubicBezTo>
                    <a:lnTo>
                      <a:pt x="1243" y="21600"/>
                    </a:lnTo>
                    <a:cubicBezTo>
                      <a:pt x="557" y="21600"/>
                      <a:pt x="0" y="21049"/>
                      <a:pt x="0" y="20356"/>
                    </a:cubicBezTo>
                    <a:lnTo>
                      <a:pt x="0" y="1238"/>
                    </a:lnTo>
                    <a:cubicBezTo>
                      <a:pt x="0" y="561"/>
                      <a:pt x="557" y="0"/>
                      <a:pt x="1243" y="0"/>
                    </a:cubicBezTo>
                    <a:lnTo>
                      <a:pt x="20357" y="0"/>
                    </a:lnTo>
                    <a:cubicBezTo>
                      <a:pt x="21048"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49" name="Freeform: Shape 38"/>
              <p:cNvSpPr/>
              <p:nvPr/>
            </p:nvSpPr>
            <p:spPr>
              <a:xfrm>
                <a:off x="6148899" y="1257380"/>
                <a:ext cx="518403"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5" y="21600"/>
                      <a:pt x="20355" y="21600"/>
                    </a:cubicBezTo>
                    <a:lnTo>
                      <a:pt x="1245" y="21600"/>
                    </a:lnTo>
                    <a:cubicBezTo>
                      <a:pt x="560" y="21600"/>
                      <a:pt x="0" y="21049"/>
                      <a:pt x="0" y="20356"/>
                    </a:cubicBezTo>
                    <a:lnTo>
                      <a:pt x="0" y="1238"/>
                    </a:lnTo>
                    <a:cubicBezTo>
                      <a:pt x="0" y="561"/>
                      <a:pt x="560" y="0"/>
                      <a:pt x="1245" y="0"/>
                    </a:cubicBezTo>
                    <a:lnTo>
                      <a:pt x="20355" y="0"/>
                    </a:lnTo>
                    <a:cubicBezTo>
                      <a:pt x="21035"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0" name="Freeform: Shape 39"/>
              <p:cNvSpPr/>
              <p:nvPr/>
            </p:nvSpPr>
            <p:spPr>
              <a:xfrm>
                <a:off x="6777589" y="1257380"/>
                <a:ext cx="51846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3" y="21600"/>
                    </a:cubicBezTo>
                    <a:lnTo>
                      <a:pt x="1240" y="21600"/>
                    </a:lnTo>
                    <a:cubicBezTo>
                      <a:pt x="557" y="21600"/>
                      <a:pt x="0" y="21049"/>
                      <a:pt x="0" y="20356"/>
                    </a:cubicBezTo>
                    <a:lnTo>
                      <a:pt x="0" y="1238"/>
                    </a:lnTo>
                    <a:cubicBezTo>
                      <a:pt x="0" y="561"/>
                      <a:pt x="557" y="0"/>
                      <a:pt x="1240" y="0"/>
                    </a:cubicBezTo>
                    <a:lnTo>
                      <a:pt x="20353"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1" name="Freeform: Shape 40"/>
              <p:cNvSpPr/>
              <p:nvPr/>
            </p:nvSpPr>
            <p:spPr>
              <a:xfrm>
                <a:off x="7406280" y="1257380"/>
                <a:ext cx="51828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7" y="21600"/>
                    </a:cubicBezTo>
                    <a:lnTo>
                      <a:pt x="1253" y="21600"/>
                    </a:lnTo>
                    <a:cubicBezTo>
                      <a:pt x="557" y="21600"/>
                      <a:pt x="0" y="21049"/>
                      <a:pt x="0" y="20356"/>
                    </a:cubicBezTo>
                    <a:lnTo>
                      <a:pt x="0" y="1238"/>
                    </a:lnTo>
                    <a:cubicBezTo>
                      <a:pt x="0" y="561"/>
                      <a:pt x="557" y="0"/>
                      <a:pt x="1253" y="0"/>
                    </a:cubicBezTo>
                    <a:lnTo>
                      <a:pt x="20357" y="0"/>
                    </a:lnTo>
                    <a:cubicBezTo>
                      <a:pt x="21040"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2" name="Freeform: Shape 41"/>
              <p:cNvSpPr/>
              <p:nvPr/>
            </p:nvSpPr>
            <p:spPr>
              <a:xfrm>
                <a:off x="8034970" y="1257380"/>
                <a:ext cx="51834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7" y="21600"/>
                      <a:pt x="20354" y="21600"/>
                    </a:cubicBezTo>
                    <a:lnTo>
                      <a:pt x="1240" y="21600"/>
                    </a:lnTo>
                    <a:cubicBezTo>
                      <a:pt x="552" y="21600"/>
                      <a:pt x="0" y="21049"/>
                      <a:pt x="0" y="20356"/>
                    </a:cubicBezTo>
                    <a:lnTo>
                      <a:pt x="0" y="1238"/>
                    </a:lnTo>
                    <a:cubicBezTo>
                      <a:pt x="0" y="561"/>
                      <a:pt x="552" y="0"/>
                      <a:pt x="1240" y="0"/>
                    </a:cubicBezTo>
                    <a:lnTo>
                      <a:pt x="20354" y="0"/>
                    </a:lnTo>
                    <a:cubicBezTo>
                      <a:pt x="21037"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53" name="Freeform: Shape 42"/>
              <p:cNvSpPr/>
              <p:nvPr/>
            </p:nvSpPr>
            <p:spPr>
              <a:xfrm>
                <a:off x="1579393" y="628690"/>
                <a:ext cx="51858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49" y="21600"/>
                    </a:cubicBezTo>
                    <a:lnTo>
                      <a:pt x="1250" y="21600"/>
                    </a:lnTo>
                    <a:cubicBezTo>
                      <a:pt x="567" y="21600"/>
                      <a:pt x="0" y="21038"/>
                      <a:pt x="0" y="20344"/>
                    </a:cubicBezTo>
                    <a:lnTo>
                      <a:pt x="0" y="1241"/>
                    </a:lnTo>
                    <a:cubicBezTo>
                      <a:pt x="0" y="563"/>
                      <a:pt x="567" y="0"/>
                      <a:pt x="1250" y="0"/>
                    </a:cubicBezTo>
                    <a:lnTo>
                      <a:pt x="20349"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4" name="Freeform: Shape 43"/>
              <p:cNvSpPr/>
              <p:nvPr/>
            </p:nvSpPr>
            <p:spPr>
              <a:xfrm>
                <a:off x="2208083" y="628690"/>
                <a:ext cx="51844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39" y="21600"/>
                      <a:pt x="20349" y="21600"/>
                    </a:cubicBezTo>
                    <a:lnTo>
                      <a:pt x="1243" y="21600"/>
                    </a:lnTo>
                    <a:cubicBezTo>
                      <a:pt x="559" y="21600"/>
                      <a:pt x="0" y="21038"/>
                      <a:pt x="0" y="20344"/>
                    </a:cubicBezTo>
                    <a:lnTo>
                      <a:pt x="0" y="1241"/>
                    </a:lnTo>
                    <a:cubicBezTo>
                      <a:pt x="0" y="563"/>
                      <a:pt x="559" y="0"/>
                      <a:pt x="1243" y="0"/>
                    </a:cubicBezTo>
                    <a:lnTo>
                      <a:pt x="20349" y="0"/>
                    </a:lnTo>
                    <a:cubicBezTo>
                      <a:pt x="21039"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5" name="Freeform: Shape 44"/>
              <p:cNvSpPr/>
              <p:nvPr/>
            </p:nvSpPr>
            <p:spPr>
              <a:xfrm>
                <a:off x="2836773" y="628690"/>
                <a:ext cx="51826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1" y="21600"/>
                    </a:cubicBezTo>
                    <a:lnTo>
                      <a:pt x="1238" y="21600"/>
                    </a:lnTo>
                    <a:cubicBezTo>
                      <a:pt x="558" y="21600"/>
                      <a:pt x="0" y="21038"/>
                      <a:pt x="0" y="20344"/>
                    </a:cubicBezTo>
                    <a:lnTo>
                      <a:pt x="0" y="1241"/>
                    </a:lnTo>
                    <a:cubicBezTo>
                      <a:pt x="0" y="563"/>
                      <a:pt x="558" y="0"/>
                      <a:pt x="1238" y="0"/>
                    </a:cubicBezTo>
                    <a:lnTo>
                      <a:pt x="20351"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6" name="Freeform: Shape 45"/>
              <p:cNvSpPr/>
              <p:nvPr/>
            </p:nvSpPr>
            <p:spPr>
              <a:xfrm>
                <a:off x="3465464" y="628690"/>
                <a:ext cx="518307"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39" y="21600"/>
                      <a:pt x="20359" y="21600"/>
                    </a:cubicBezTo>
                    <a:lnTo>
                      <a:pt x="1249" y="21600"/>
                    </a:lnTo>
                    <a:cubicBezTo>
                      <a:pt x="561" y="21600"/>
                      <a:pt x="0" y="21038"/>
                      <a:pt x="0" y="20344"/>
                    </a:cubicBezTo>
                    <a:lnTo>
                      <a:pt x="0" y="1241"/>
                    </a:lnTo>
                    <a:cubicBezTo>
                      <a:pt x="0" y="563"/>
                      <a:pt x="561" y="0"/>
                      <a:pt x="1249" y="0"/>
                    </a:cubicBezTo>
                    <a:lnTo>
                      <a:pt x="20359" y="0"/>
                    </a:lnTo>
                    <a:cubicBezTo>
                      <a:pt x="21039"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7" name="Freeform: Shape 46"/>
              <p:cNvSpPr/>
              <p:nvPr/>
            </p:nvSpPr>
            <p:spPr>
              <a:xfrm>
                <a:off x="4109488" y="628690"/>
                <a:ext cx="518315"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3" y="21600"/>
                      <a:pt x="20349" y="21600"/>
                    </a:cubicBezTo>
                    <a:lnTo>
                      <a:pt x="1242" y="21600"/>
                    </a:lnTo>
                    <a:cubicBezTo>
                      <a:pt x="558" y="21600"/>
                      <a:pt x="0" y="21038"/>
                      <a:pt x="0" y="20344"/>
                    </a:cubicBezTo>
                    <a:lnTo>
                      <a:pt x="0" y="1241"/>
                    </a:lnTo>
                    <a:cubicBezTo>
                      <a:pt x="0" y="563"/>
                      <a:pt x="558" y="0"/>
                      <a:pt x="1242" y="0"/>
                    </a:cubicBezTo>
                    <a:lnTo>
                      <a:pt x="20349" y="0"/>
                    </a:lnTo>
                    <a:cubicBezTo>
                      <a:pt x="21043"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8" name="Freeform: Shape 47"/>
              <p:cNvSpPr/>
              <p:nvPr/>
            </p:nvSpPr>
            <p:spPr>
              <a:xfrm>
                <a:off x="4738179" y="628690"/>
                <a:ext cx="518328"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60" y="21600"/>
                    </a:cubicBezTo>
                    <a:lnTo>
                      <a:pt x="1247" y="21600"/>
                    </a:lnTo>
                    <a:cubicBezTo>
                      <a:pt x="560" y="21600"/>
                      <a:pt x="0" y="21038"/>
                      <a:pt x="0" y="20344"/>
                    </a:cubicBezTo>
                    <a:lnTo>
                      <a:pt x="0" y="1241"/>
                    </a:lnTo>
                    <a:cubicBezTo>
                      <a:pt x="0" y="563"/>
                      <a:pt x="560" y="0"/>
                      <a:pt x="1247" y="0"/>
                    </a:cubicBezTo>
                    <a:lnTo>
                      <a:pt x="20360" y="0"/>
                    </a:lnTo>
                    <a:cubicBezTo>
                      <a:pt x="21048"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59" name="Freeform: Shape 48"/>
              <p:cNvSpPr/>
              <p:nvPr/>
            </p:nvSpPr>
            <p:spPr>
              <a:xfrm>
                <a:off x="5366869" y="628690"/>
                <a:ext cx="518209"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57" y="21600"/>
                    </a:cubicBezTo>
                    <a:lnTo>
                      <a:pt x="1235" y="21600"/>
                    </a:lnTo>
                    <a:cubicBezTo>
                      <a:pt x="557" y="21600"/>
                      <a:pt x="0" y="21038"/>
                      <a:pt x="0" y="20344"/>
                    </a:cubicBezTo>
                    <a:lnTo>
                      <a:pt x="0" y="1241"/>
                    </a:lnTo>
                    <a:cubicBezTo>
                      <a:pt x="0" y="563"/>
                      <a:pt x="557" y="0"/>
                      <a:pt x="1235" y="0"/>
                    </a:cubicBezTo>
                    <a:lnTo>
                      <a:pt x="20357" y="0"/>
                    </a:lnTo>
                    <a:cubicBezTo>
                      <a:pt x="21048"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0" name="Freeform: Shape 49"/>
              <p:cNvSpPr/>
              <p:nvPr/>
            </p:nvSpPr>
            <p:spPr>
              <a:xfrm>
                <a:off x="5995560" y="628690"/>
                <a:ext cx="51852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0" y="21600"/>
                    </a:cubicBezTo>
                    <a:lnTo>
                      <a:pt x="1247" y="21600"/>
                    </a:lnTo>
                    <a:cubicBezTo>
                      <a:pt x="562" y="21600"/>
                      <a:pt x="0" y="21038"/>
                      <a:pt x="0" y="20344"/>
                    </a:cubicBezTo>
                    <a:lnTo>
                      <a:pt x="0" y="1241"/>
                    </a:lnTo>
                    <a:cubicBezTo>
                      <a:pt x="0" y="563"/>
                      <a:pt x="562" y="0"/>
                      <a:pt x="1247" y="0"/>
                    </a:cubicBezTo>
                    <a:lnTo>
                      <a:pt x="20350"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1" name="Freeform: Shape 50"/>
              <p:cNvSpPr/>
              <p:nvPr/>
            </p:nvSpPr>
            <p:spPr>
              <a:xfrm>
                <a:off x="6624250" y="628690"/>
                <a:ext cx="518209"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60" y="21600"/>
                    </a:cubicBezTo>
                    <a:lnTo>
                      <a:pt x="1245" y="21600"/>
                    </a:lnTo>
                    <a:cubicBezTo>
                      <a:pt x="557" y="21600"/>
                      <a:pt x="0" y="21038"/>
                      <a:pt x="0" y="20344"/>
                    </a:cubicBezTo>
                    <a:lnTo>
                      <a:pt x="0" y="1241"/>
                    </a:lnTo>
                    <a:cubicBezTo>
                      <a:pt x="0" y="563"/>
                      <a:pt x="557" y="0"/>
                      <a:pt x="1245" y="0"/>
                    </a:cubicBezTo>
                    <a:lnTo>
                      <a:pt x="20360"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2" name="Freeform: Shape 51"/>
              <p:cNvSpPr/>
              <p:nvPr/>
            </p:nvSpPr>
            <p:spPr>
              <a:xfrm>
                <a:off x="7252941" y="628690"/>
                <a:ext cx="51846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47" y="21600"/>
                    </a:cubicBezTo>
                    <a:lnTo>
                      <a:pt x="1247" y="21600"/>
                    </a:lnTo>
                    <a:cubicBezTo>
                      <a:pt x="567" y="21600"/>
                      <a:pt x="0" y="21038"/>
                      <a:pt x="0" y="20344"/>
                    </a:cubicBezTo>
                    <a:lnTo>
                      <a:pt x="0" y="1241"/>
                    </a:lnTo>
                    <a:cubicBezTo>
                      <a:pt x="0" y="563"/>
                      <a:pt x="567" y="0"/>
                      <a:pt x="1247" y="0"/>
                    </a:cubicBezTo>
                    <a:lnTo>
                      <a:pt x="20347"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3" name="Freeform: Shape 52"/>
              <p:cNvSpPr/>
              <p:nvPr/>
            </p:nvSpPr>
            <p:spPr>
              <a:xfrm>
                <a:off x="7896965" y="628690"/>
                <a:ext cx="518388"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8" y="21600"/>
                    </a:cubicBezTo>
                    <a:lnTo>
                      <a:pt x="1247" y="21600"/>
                    </a:lnTo>
                    <a:cubicBezTo>
                      <a:pt x="560" y="21600"/>
                      <a:pt x="0" y="21038"/>
                      <a:pt x="0" y="20344"/>
                    </a:cubicBezTo>
                    <a:lnTo>
                      <a:pt x="0" y="1241"/>
                    </a:lnTo>
                    <a:cubicBezTo>
                      <a:pt x="0" y="563"/>
                      <a:pt x="560" y="0"/>
                      <a:pt x="1247" y="0"/>
                    </a:cubicBezTo>
                    <a:lnTo>
                      <a:pt x="20358" y="0"/>
                    </a:lnTo>
                    <a:cubicBezTo>
                      <a:pt x="21040"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4" name="Freeform: Shape 53"/>
              <p:cNvSpPr/>
              <p:nvPr/>
            </p:nvSpPr>
            <p:spPr>
              <a:xfrm>
                <a:off x="0" y="628690"/>
                <a:ext cx="83753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253" y="21600"/>
                      <a:pt x="20827" y="21600"/>
                    </a:cubicBezTo>
                    <a:lnTo>
                      <a:pt x="774" y="21600"/>
                    </a:lnTo>
                    <a:cubicBezTo>
                      <a:pt x="347" y="21600"/>
                      <a:pt x="0" y="21038"/>
                      <a:pt x="0" y="20344"/>
                    </a:cubicBezTo>
                    <a:lnTo>
                      <a:pt x="0" y="1241"/>
                    </a:lnTo>
                    <a:cubicBezTo>
                      <a:pt x="0" y="563"/>
                      <a:pt x="347" y="0"/>
                      <a:pt x="774" y="0"/>
                    </a:cubicBezTo>
                    <a:lnTo>
                      <a:pt x="20827" y="0"/>
                    </a:lnTo>
                    <a:cubicBezTo>
                      <a:pt x="21253" y="0"/>
                      <a:pt x="21600" y="563"/>
                      <a:pt x="21600" y="1241"/>
                    </a:cubicBezTo>
                    <a:cubicBezTo>
                      <a:pt x="21600" y="1241"/>
                      <a:pt x="21600" y="20344"/>
                      <a:pt x="21600" y="20344"/>
                    </a:cubicBezTo>
                    <a:close/>
                  </a:path>
                </a:pathLst>
              </a:custGeom>
              <a:solidFill>
                <a:srgbClr val="FFFFFF"/>
              </a:solidFill>
              <a:ln w="12700" cap="flat">
                <a:noFill/>
                <a:miter lim="400000"/>
              </a:ln>
              <a:effectLst/>
            </p:spPr>
            <p:txBody>
              <a:bodyPr anchor="ctr"/>
              <a:lstStyle/>
              <a:p>
                <a:pPr algn="ctr"/>
                <a:endParaRPr/>
              </a:p>
            </p:txBody>
          </p:sp>
          <p:sp>
            <p:nvSpPr>
              <p:cNvPr id="65" name="Freeform: Shape 54"/>
              <p:cNvSpPr/>
              <p:nvPr/>
            </p:nvSpPr>
            <p:spPr>
              <a:xfrm>
                <a:off x="8203643" y="0"/>
                <a:ext cx="837466"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252" y="21600"/>
                      <a:pt x="20828" y="21600"/>
                    </a:cubicBezTo>
                    <a:lnTo>
                      <a:pt x="772" y="21600"/>
                    </a:lnTo>
                    <a:cubicBezTo>
                      <a:pt x="351" y="21600"/>
                      <a:pt x="0" y="21039"/>
                      <a:pt x="0" y="20349"/>
                    </a:cubicBezTo>
                    <a:lnTo>
                      <a:pt x="0" y="1251"/>
                    </a:lnTo>
                    <a:cubicBezTo>
                      <a:pt x="0" y="560"/>
                      <a:pt x="351" y="0"/>
                      <a:pt x="772" y="0"/>
                    </a:cubicBezTo>
                    <a:lnTo>
                      <a:pt x="20828" y="0"/>
                    </a:lnTo>
                    <a:cubicBezTo>
                      <a:pt x="21252"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66" name="Freeform: Shape 55"/>
              <p:cNvSpPr/>
              <p:nvPr/>
            </p:nvSpPr>
            <p:spPr>
              <a:xfrm>
                <a:off x="0" y="1257380"/>
                <a:ext cx="98693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308" y="21600"/>
                      <a:pt x="20944" y="21600"/>
                    </a:cubicBezTo>
                    <a:lnTo>
                      <a:pt x="657" y="21600"/>
                    </a:lnTo>
                    <a:cubicBezTo>
                      <a:pt x="294" y="21600"/>
                      <a:pt x="0" y="21049"/>
                      <a:pt x="0" y="20356"/>
                    </a:cubicBezTo>
                    <a:lnTo>
                      <a:pt x="0" y="1238"/>
                    </a:lnTo>
                    <a:cubicBezTo>
                      <a:pt x="0" y="561"/>
                      <a:pt x="294" y="0"/>
                      <a:pt x="657" y="0"/>
                    </a:cubicBezTo>
                    <a:lnTo>
                      <a:pt x="20944" y="0"/>
                    </a:lnTo>
                    <a:cubicBezTo>
                      <a:pt x="21308" y="0"/>
                      <a:pt x="21600" y="561"/>
                      <a:pt x="21600" y="1238"/>
                    </a:cubicBezTo>
                    <a:cubicBezTo>
                      <a:pt x="21600" y="1238"/>
                      <a:pt x="21600" y="20356"/>
                      <a:pt x="21600" y="20356"/>
                    </a:cubicBezTo>
                    <a:close/>
                  </a:path>
                </a:pathLst>
              </a:custGeom>
              <a:solidFill>
                <a:srgbClr val="FFFFFF"/>
              </a:solidFill>
              <a:ln w="12700" cap="flat">
                <a:noFill/>
                <a:miter lim="400000"/>
              </a:ln>
              <a:effectLst/>
            </p:spPr>
            <p:txBody>
              <a:bodyPr anchor="ctr"/>
              <a:lstStyle/>
              <a:p>
                <a:pPr algn="ctr"/>
                <a:endParaRPr/>
              </a:p>
            </p:txBody>
          </p:sp>
          <p:sp>
            <p:nvSpPr>
              <p:cNvPr id="67" name="Freeform: Shape 56"/>
              <p:cNvSpPr/>
              <p:nvPr/>
            </p:nvSpPr>
            <p:spPr>
              <a:xfrm>
                <a:off x="0" y="1901405"/>
                <a:ext cx="678040"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171" y="21600"/>
                      <a:pt x="20645" y="21600"/>
                    </a:cubicBezTo>
                    <a:lnTo>
                      <a:pt x="956" y="21600"/>
                    </a:lnTo>
                    <a:cubicBezTo>
                      <a:pt x="428" y="21600"/>
                      <a:pt x="0" y="21036"/>
                      <a:pt x="0" y="20352"/>
                    </a:cubicBezTo>
                    <a:lnTo>
                      <a:pt x="0" y="1250"/>
                    </a:lnTo>
                    <a:cubicBezTo>
                      <a:pt x="0" y="566"/>
                      <a:pt x="428" y="0"/>
                      <a:pt x="956" y="0"/>
                    </a:cubicBezTo>
                    <a:lnTo>
                      <a:pt x="20645" y="0"/>
                    </a:lnTo>
                    <a:cubicBezTo>
                      <a:pt x="21171" y="0"/>
                      <a:pt x="21600" y="566"/>
                      <a:pt x="21600" y="1250"/>
                    </a:cubicBezTo>
                    <a:cubicBezTo>
                      <a:pt x="21600" y="1250"/>
                      <a:pt x="21600" y="20352"/>
                      <a:pt x="21600" y="20352"/>
                    </a:cubicBezTo>
                    <a:close/>
                  </a:path>
                </a:pathLst>
              </a:custGeom>
              <a:solidFill>
                <a:srgbClr val="FFFFFF"/>
              </a:solidFill>
              <a:ln w="12700" cap="flat">
                <a:noFill/>
                <a:miter lim="400000"/>
              </a:ln>
              <a:effectLst/>
            </p:spPr>
            <p:txBody>
              <a:bodyPr anchor="ctr"/>
              <a:lstStyle/>
              <a:p>
                <a:pPr algn="ctr"/>
                <a:endParaRPr/>
              </a:p>
            </p:txBody>
          </p:sp>
          <p:sp>
            <p:nvSpPr>
              <p:cNvPr id="68" name="Freeform: Shape 57"/>
              <p:cNvSpPr/>
              <p:nvPr/>
            </p:nvSpPr>
            <p:spPr>
              <a:xfrm>
                <a:off x="628690" y="0"/>
                <a:ext cx="51837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3" y="21600"/>
                      <a:pt x="20346" y="21600"/>
                    </a:cubicBezTo>
                    <a:lnTo>
                      <a:pt x="1249" y="21600"/>
                    </a:lnTo>
                    <a:cubicBezTo>
                      <a:pt x="562" y="21600"/>
                      <a:pt x="0" y="21039"/>
                      <a:pt x="0" y="20349"/>
                    </a:cubicBezTo>
                    <a:lnTo>
                      <a:pt x="0" y="1251"/>
                    </a:lnTo>
                    <a:cubicBezTo>
                      <a:pt x="0" y="560"/>
                      <a:pt x="562" y="0"/>
                      <a:pt x="1249" y="0"/>
                    </a:cubicBezTo>
                    <a:lnTo>
                      <a:pt x="20346" y="0"/>
                    </a:lnTo>
                    <a:cubicBezTo>
                      <a:pt x="21043"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69" name="Freeform: Shape 58"/>
              <p:cNvSpPr/>
              <p:nvPr/>
            </p:nvSpPr>
            <p:spPr>
              <a:xfrm>
                <a:off x="1257380" y="0"/>
                <a:ext cx="51828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1" y="21600"/>
                      <a:pt x="20353" y="21600"/>
                    </a:cubicBezTo>
                    <a:lnTo>
                      <a:pt x="1239" y="21600"/>
                    </a:lnTo>
                    <a:cubicBezTo>
                      <a:pt x="558" y="21600"/>
                      <a:pt x="0" y="21039"/>
                      <a:pt x="0" y="20349"/>
                    </a:cubicBezTo>
                    <a:lnTo>
                      <a:pt x="0" y="1251"/>
                    </a:lnTo>
                    <a:cubicBezTo>
                      <a:pt x="0" y="560"/>
                      <a:pt x="558" y="0"/>
                      <a:pt x="1239" y="0"/>
                    </a:cubicBezTo>
                    <a:lnTo>
                      <a:pt x="20353" y="0"/>
                    </a:lnTo>
                    <a:cubicBezTo>
                      <a:pt x="21041"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0" name="Freeform: Shape 59"/>
              <p:cNvSpPr/>
              <p:nvPr/>
            </p:nvSpPr>
            <p:spPr>
              <a:xfrm>
                <a:off x="1886071" y="0"/>
                <a:ext cx="51865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27" y="21600"/>
                      <a:pt x="20340" y="21600"/>
                    </a:cubicBezTo>
                    <a:lnTo>
                      <a:pt x="1242" y="21600"/>
                    </a:lnTo>
                    <a:cubicBezTo>
                      <a:pt x="558" y="21600"/>
                      <a:pt x="0" y="21039"/>
                      <a:pt x="0" y="20349"/>
                    </a:cubicBezTo>
                    <a:lnTo>
                      <a:pt x="0" y="1251"/>
                    </a:lnTo>
                    <a:cubicBezTo>
                      <a:pt x="0" y="560"/>
                      <a:pt x="558" y="0"/>
                      <a:pt x="1242" y="0"/>
                    </a:cubicBezTo>
                    <a:lnTo>
                      <a:pt x="20340" y="0"/>
                    </a:lnTo>
                    <a:cubicBezTo>
                      <a:pt x="21027"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1" name="Freeform: Shape 60"/>
              <p:cNvSpPr/>
              <p:nvPr/>
            </p:nvSpPr>
            <p:spPr>
              <a:xfrm>
                <a:off x="2514761" y="0"/>
                <a:ext cx="518562"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1" y="21600"/>
                    </a:cubicBezTo>
                    <a:lnTo>
                      <a:pt x="1247" y="21600"/>
                    </a:lnTo>
                    <a:cubicBezTo>
                      <a:pt x="565" y="21600"/>
                      <a:pt x="0" y="21039"/>
                      <a:pt x="0" y="20349"/>
                    </a:cubicBezTo>
                    <a:lnTo>
                      <a:pt x="0" y="1251"/>
                    </a:lnTo>
                    <a:cubicBezTo>
                      <a:pt x="0" y="560"/>
                      <a:pt x="565" y="0"/>
                      <a:pt x="1247" y="0"/>
                    </a:cubicBezTo>
                    <a:lnTo>
                      <a:pt x="20351" y="0"/>
                    </a:lnTo>
                    <a:cubicBezTo>
                      <a:pt x="2103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2" name="Freeform: Shape 61"/>
              <p:cNvSpPr/>
              <p:nvPr/>
            </p:nvSpPr>
            <p:spPr>
              <a:xfrm>
                <a:off x="3158786" y="0"/>
                <a:ext cx="518261"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50" y="21600"/>
                      <a:pt x="20358" y="21600"/>
                    </a:cubicBezTo>
                    <a:lnTo>
                      <a:pt x="1246" y="21600"/>
                    </a:lnTo>
                    <a:cubicBezTo>
                      <a:pt x="560" y="21600"/>
                      <a:pt x="0" y="21039"/>
                      <a:pt x="0" y="20349"/>
                    </a:cubicBezTo>
                    <a:lnTo>
                      <a:pt x="0" y="1251"/>
                    </a:lnTo>
                    <a:cubicBezTo>
                      <a:pt x="0" y="560"/>
                      <a:pt x="560" y="0"/>
                      <a:pt x="1246" y="0"/>
                    </a:cubicBezTo>
                    <a:lnTo>
                      <a:pt x="20358" y="0"/>
                    </a:lnTo>
                    <a:cubicBezTo>
                      <a:pt x="21050"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3" name="Freeform: Shape 62"/>
              <p:cNvSpPr/>
              <p:nvPr/>
            </p:nvSpPr>
            <p:spPr>
              <a:xfrm>
                <a:off x="3787476" y="0"/>
                <a:ext cx="518321"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0" y="21600"/>
                    </a:cubicBezTo>
                    <a:lnTo>
                      <a:pt x="1252" y="21600"/>
                    </a:lnTo>
                    <a:cubicBezTo>
                      <a:pt x="559" y="21600"/>
                      <a:pt x="0" y="21039"/>
                      <a:pt x="0" y="20349"/>
                    </a:cubicBezTo>
                    <a:lnTo>
                      <a:pt x="0" y="1251"/>
                    </a:lnTo>
                    <a:cubicBezTo>
                      <a:pt x="0" y="560"/>
                      <a:pt x="559" y="0"/>
                      <a:pt x="1252" y="0"/>
                    </a:cubicBezTo>
                    <a:lnTo>
                      <a:pt x="20350" y="0"/>
                    </a:lnTo>
                    <a:cubicBezTo>
                      <a:pt x="2103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4" name="Freeform: Shape 63"/>
              <p:cNvSpPr/>
              <p:nvPr/>
            </p:nvSpPr>
            <p:spPr>
              <a:xfrm>
                <a:off x="4416166" y="0"/>
                <a:ext cx="51824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53" y="21600"/>
                      <a:pt x="20360" y="21600"/>
                    </a:cubicBezTo>
                    <a:lnTo>
                      <a:pt x="1253" y="21600"/>
                    </a:lnTo>
                    <a:cubicBezTo>
                      <a:pt x="560" y="21600"/>
                      <a:pt x="0" y="21039"/>
                      <a:pt x="0" y="20349"/>
                    </a:cubicBezTo>
                    <a:lnTo>
                      <a:pt x="0" y="1251"/>
                    </a:lnTo>
                    <a:cubicBezTo>
                      <a:pt x="0" y="560"/>
                      <a:pt x="560" y="0"/>
                      <a:pt x="1253" y="0"/>
                    </a:cubicBezTo>
                    <a:lnTo>
                      <a:pt x="20360" y="0"/>
                    </a:lnTo>
                    <a:cubicBezTo>
                      <a:pt x="21053"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5" name="Freeform: Shape 64"/>
              <p:cNvSpPr/>
              <p:nvPr/>
            </p:nvSpPr>
            <p:spPr>
              <a:xfrm>
                <a:off x="5044857" y="0"/>
                <a:ext cx="51852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0" y="21600"/>
                      <a:pt x="20345" y="21600"/>
                    </a:cubicBezTo>
                    <a:lnTo>
                      <a:pt x="1247" y="21600"/>
                    </a:lnTo>
                    <a:cubicBezTo>
                      <a:pt x="560" y="21600"/>
                      <a:pt x="0" y="21039"/>
                      <a:pt x="0" y="20349"/>
                    </a:cubicBezTo>
                    <a:lnTo>
                      <a:pt x="0" y="1251"/>
                    </a:lnTo>
                    <a:cubicBezTo>
                      <a:pt x="0" y="560"/>
                      <a:pt x="560" y="0"/>
                      <a:pt x="1247" y="0"/>
                    </a:cubicBezTo>
                    <a:lnTo>
                      <a:pt x="20345" y="0"/>
                    </a:lnTo>
                    <a:cubicBezTo>
                      <a:pt x="21040"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6" name="Freeform: Shape 65"/>
              <p:cNvSpPr/>
              <p:nvPr/>
            </p:nvSpPr>
            <p:spPr>
              <a:xfrm>
                <a:off x="5673547" y="0"/>
                <a:ext cx="51828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8" y="21600"/>
                      <a:pt x="20360" y="21600"/>
                    </a:cubicBezTo>
                    <a:lnTo>
                      <a:pt x="1253" y="21600"/>
                    </a:lnTo>
                    <a:cubicBezTo>
                      <a:pt x="560" y="21600"/>
                      <a:pt x="0" y="21039"/>
                      <a:pt x="0" y="20349"/>
                    </a:cubicBezTo>
                    <a:lnTo>
                      <a:pt x="0" y="1251"/>
                    </a:lnTo>
                    <a:cubicBezTo>
                      <a:pt x="0" y="560"/>
                      <a:pt x="560" y="0"/>
                      <a:pt x="1253" y="0"/>
                    </a:cubicBezTo>
                    <a:lnTo>
                      <a:pt x="20360" y="0"/>
                    </a:lnTo>
                    <a:cubicBezTo>
                      <a:pt x="2104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7" name="Freeform: Shape 66"/>
              <p:cNvSpPr/>
              <p:nvPr/>
            </p:nvSpPr>
            <p:spPr>
              <a:xfrm>
                <a:off x="6302238" y="0"/>
                <a:ext cx="51840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8" y="21600"/>
                    </a:cubicBezTo>
                    <a:lnTo>
                      <a:pt x="1242" y="21600"/>
                    </a:lnTo>
                    <a:cubicBezTo>
                      <a:pt x="560" y="21600"/>
                      <a:pt x="0" y="21039"/>
                      <a:pt x="0" y="20349"/>
                    </a:cubicBezTo>
                    <a:lnTo>
                      <a:pt x="0" y="1251"/>
                    </a:lnTo>
                    <a:cubicBezTo>
                      <a:pt x="0" y="560"/>
                      <a:pt x="560" y="0"/>
                      <a:pt x="1242" y="0"/>
                    </a:cubicBezTo>
                    <a:lnTo>
                      <a:pt x="20358" y="0"/>
                    </a:lnTo>
                    <a:cubicBezTo>
                      <a:pt x="2103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8" name="Freeform: Shape 67"/>
              <p:cNvSpPr/>
              <p:nvPr/>
            </p:nvSpPr>
            <p:spPr>
              <a:xfrm>
                <a:off x="6946262" y="0"/>
                <a:ext cx="51858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3" y="21600"/>
                      <a:pt x="20353" y="21600"/>
                    </a:cubicBezTo>
                    <a:lnTo>
                      <a:pt x="1252" y="21600"/>
                    </a:lnTo>
                    <a:cubicBezTo>
                      <a:pt x="559" y="21600"/>
                      <a:pt x="0" y="21039"/>
                      <a:pt x="0" y="20349"/>
                    </a:cubicBezTo>
                    <a:lnTo>
                      <a:pt x="0" y="1251"/>
                    </a:lnTo>
                    <a:cubicBezTo>
                      <a:pt x="0" y="560"/>
                      <a:pt x="559" y="0"/>
                      <a:pt x="1252" y="0"/>
                    </a:cubicBezTo>
                    <a:lnTo>
                      <a:pt x="20353" y="0"/>
                    </a:lnTo>
                    <a:cubicBezTo>
                      <a:pt x="21043"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79" name="Freeform: Shape 68"/>
              <p:cNvSpPr/>
              <p:nvPr/>
            </p:nvSpPr>
            <p:spPr>
              <a:xfrm>
                <a:off x="7574953" y="0"/>
                <a:ext cx="51832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8" y="21600"/>
                      <a:pt x="20363" y="21600"/>
                    </a:cubicBezTo>
                    <a:lnTo>
                      <a:pt x="1240" y="21600"/>
                    </a:lnTo>
                    <a:cubicBezTo>
                      <a:pt x="562" y="21600"/>
                      <a:pt x="0" y="21039"/>
                      <a:pt x="0" y="20349"/>
                    </a:cubicBezTo>
                    <a:lnTo>
                      <a:pt x="0" y="1251"/>
                    </a:lnTo>
                    <a:cubicBezTo>
                      <a:pt x="0" y="560"/>
                      <a:pt x="562" y="0"/>
                      <a:pt x="1240" y="0"/>
                    </a:cubicBezTo>
                    <a:lnTo>
                      <a:pt x="20363" y="0"/>
                    </a:lnTo>
                    <a:cubicBezTo>
                      <a:pt x="21048" y="0"/>
                      <a:pt x="21600" y="560"/>
                      <a:pt x="21600" y="1251"/>
                    </a:cubicBezTo>
                    <a:cubicBezTo>
                      <a:pt x="21600" y="1251"/>
                      <a:pt x="21600" y="20349"/>
                      <a:pt x="21600" y="20349"/>
                    </a:cubicBezTo>
                    <a:close/>
                  </a:path>
                </a:pathLst>
              </a:custGeom>
              <a:solidFill>
                <a:srgbClr val="FFFFFF"/>
              </a:solidFill>
              <a:ln w="12700" cap="flat">
                <a:noFill/>
                <a:miter lim="400000"/>
              </a:ln>
              <a:effectLst/>
            </p:spPr>
            <p:txBody>
              <a:bodyPr anchor="ctr"/>
              <a:lstStyle/>
              <a:p>
                <a:pPr algn="ctr"/>
                <a:endParaRPr/>
              </a:p>
            </p:txBody>
          </p:sp>
          <p:sp>
            <p:nvSpPr>
              <p:cNvPr id="80" name="Freeform: Shape 69"/>
              <p:cNvSpPr/>
              <p:nvPr/>
            </p:nvSpPr>
            <p:spPr>
              <a:xfrm>
                <a:off x="7896965" y="2836773"/>
                <a:ext cx="518388" cy="2821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305"/>
                    </a:lnTo>
                    <a:cubicBezTo>
                      <a:pt x="0" y="19900"/>
                      <a:pt x="122" y="20496"/>
                      <a:pt x="363" y="20928"/>
                    </a:cubicBezTo>
                    <a:cubicBezTo>
                      <a:pt x="606" y="21376"/>
                      <a:pt x="930" y="21600"/>
                      <a:pt x="1247" y="21600"/>
                    </a:cubicBezTo>
                    <a:lnTo>
                      <a:pt x="20355" y="21600"/>
                    </a:lnTo>
                    <a:cubicBezTo>
                      <a:pt x="20672" y="21600"/>
                      <a:pt x="20984" y="21376"/>
                      <a:pt x="21237" y="20928"/>
                    </a:cubicBezTo>
                    <a:cubicBezTo>
                      <a:pt x="21480" y="20496"/>
                      <a:pt x="21600" y="19900"/>
                      <a:pt x="21600" y="19305"/>
                    </a:cubicBezTo>
                    <a:lnTo>
                      <a:pt x="21600" y="0"/>
                    </a:lnTo>
                    <a:cubicBezTo>
                      <a:pt x="21600" y="0"/>
                      <a:pt x="0" y="0"/>
                      <a:pt x="0" y="0"/>
                    </a:cubicBezTo>
                    <a:close/>
                  </a:path>
                </a:pathLst>
              </a:custGeom>
              <a:solidFill>
                <a:srgbClr val="FFFFFF"/>
              </a:solidFill>
              <a:ln w="12700" cap="flat">
                <a:noFill/>
                <a:miter lim="400000"/>
              </a:ln>
              <a:effectLst/>
            </p:spPr>
            <p:txBody>
              <a:bodyPr anchor="ctr"/>
              <a:lstStyle/>
              <a:p>
                <a:pPr algn="ctr"/>
                <a:endParaRPr/>
              </a:p>
            </p:txBody>
          </p:sp>
          <p:sp>
            <p:nvSpPr>
              <p:cNvPr id="81" name="Freeform: Shape 70"/>
              <p:cNvSpPr/>
              <p:nvPr/>
            </p:nvSpPr>
            <p:spPr>
              <a:xfrm>
                <a:off x="7896965" y="2530095"/>
                <a:ext cx="518388" cy="2822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2291"/>
                    </a:lnTo>
                    <a:cubicBezTo>
                      <a:pt x="21600" y="1719"/>
                      <a:pt x="21480" y="1124"/>
                      <a:pt x="21237" y="683"/>
                    </a:cubicBezTo>
                    <a:cubicBezTo>
                      <a:pt x="20984" y="233"/>
                      <a:pt x="20672" y="0"/>
                      <a:pt x="20355" y="0"/>
                    </a:cubicBezTo>
                    <a:lnTo>
                      <a:pt x="1247" y="0"/>
                    </a:lnTo>
                    <a:cubicBezTo>
                      <a:pt x="930" y="0"/>
                      <a:pt x="606" y="233"/>
                      <a:pt x="363" y="683"/>
                    </a:cubicBezTo>
                    <a:cubicBezTo>
                      <a:pt x="122" y="1124"/>
                      <a:pt x="0" y="1719"/>
                      <a:pt x="0" y="2291"/>
                    </a:cubicBezTo>
                    <a:lnTo>
                      <a:pt x="0" y="21600"/>
                    </a:lnTo>
                    <a:cubicBezTo>
                      <a:pt x="0" y="21600"/>
                      <a:pt x="21600" y="21600"/>
                      <a:pt x="21600" y="21600"/>
                    </a:cubicBezTo>
                    <a:close/>
                  </a:path>
                </a:pathLst>
              </a:custGeom>
              <a:solidFill>
                <a:srgbClr val="FFFFFF"/>
              </a:solidFill>
              <a:ln w="12700" cap="flat">
                <a:noFill/>
                <a:miter lim="400000"/>
              </a:ln>
              <a:effectLst/>
            </p:spPr>
            <p:txBody>
              <a:bodyPr anchor="ctr"/>
              <a:lstStyle/>
              <a:p>
                <a:pPr algn="ctr"/>
                <a:endParaRPr/>
              </a:p>
            </p:txBody>
          </p:sp>
          <p:sp>
            <p:nvSpPr>
              <p:cNvPr id="82" name="Freeform: Shape 71"/>
              <p:cNvSpPr/>
              <p:nvPr/>
            </p:nvSpPr>
            <p:spPr>
              <a:xfrm>
                <a:off x="8525655" y="628690"/>
                <a:ext cx="518404" cy="1149767"/>
              </a:xfrm>
              <a:custGeom>
                <a:avLst/>
                <a:gdLst/>
                <a:ahLst/>
                <a:cxnLst>
                  <a:cxn ang="0">
                    <a:pos x="wd2" y="hd2"/>
                  </a:cxn>
                  <a:cxn ang="5400000">
                    <a:pos x="wd2" y="hd2"/>
                  </a:cxn>
                  <a:cxn ang="10800000">
                    <a:pos x="wd2" y="hd2"/>
                  </a:cxn>
                  <a:cxn ang="16200000">
                    <a:pos x="wd2" y="hd2"/>
                  </a:cxn>
                </a:cxnLst>
                <a:rect l="0" t="0" r="r" b="b"/>
                <a:pathLst>
                  <a:path w="21600" h="21600" extrusionOk="0">
                    <a:moveTo>
                      <a:pt x="1235" y="0"/>
                    </a:moveTo>
                    <a:cubicBezTo>
                      <a:pt x="920" y="0"/>
                      <a:pt x="603" y="51"/>
                      <a:pt x="358" y="165"/>
                    </a:cubicBezTo>
                    <a:cubicBezTo>
                      <a:pt x="112" y="274"/>
                      <a:pt x="0" y="415"/>
                      <a:pt x="0" y="560"/>
                    </a:cubicBezTo>
                    <a:lnTo>
                      <a:pt x="0" y="9175"/>
                    </a:lnTo>
                    <a:cubicBezTo>
                      <a:pt x="0" y="9320"/>
                      <a:pt x="112" y="9466"/>
                      <a:pt x="358" y="9576"/>
                    </a:cubicBezTo>
                    <a:cubicBezTo>
                      <a:pt x="603" y="9684"/>
                      <a:pt x="920" y="9742"/>
                      <a:pt x="1235" y="9742"/>
                    </a:cubicBezTo>
                    <a:lnTo>
                      <a:pt x="6222" y="9742"/>
                    </a:lnTo>
                    <a:lnTo>
                      <a:pt x="6222" y="21039"/>
                    </a:lnTo>
                    <a:cubicBezTo>
                      <a:pt x="6222" y="21185"/>
                      <a:pt x="6350" y="21330"/>
                      <a:pt x="6590" y="21437"/>
                    </a:cubicBezTo>
                    <a:cubicBezTo>
                      <a:pt x="6835" y="21547"/>
                      <a:pt x="7152" y="21600"/>
                      <a:pt x="7472" y="21600"/>
                    </a:cubicBezTo>
                    <a:lnTo>
                      <a:pt x="20345" y="21600"/>
                    </a:lnTo>
                    <a:cubicBezTo>
                      <a:pt x="20667" y="21600"/>
                      <a:pt x="20984" y="21547"/>
                      <a:pt x="21232" y="21437"/>
                    </a:cubicBezTo>
                    <a:cubicBezTo>
                      <a:pt x="21477" y="21330"/>
                      <a:pt x="21600" y="21185"/>
                      <a:pt x="21600" y="21039"/>
                    </a:cubicBezTo>
                    <a:lnTo>
                      <a:pt x="21600" y="560"/>
                    </a:lnTo>
                    <a:cubicBezTo>
                      <a:pt x="21600" y="415"/>
                      <a:pt x="21477" y="274"/>
                      <a:pt x="21232" y="165"/>
                    </a:cubicBezTo>
                    <a:cubicBezTo>
                      <a:pt x="20984" y="51"/>
                      <a:pt x="20667" y="0"/>
                      <a:pt x="20345" y="0"/>
                    </a:cubicBezTo>
                    <a:cubicBezTo>
                      <a:pt x="20345" y="0"/>
                      <a:pt x="1235" y="0"/>
                      <a:pt x="1235" y="0"/>
                    </a:cubicBezTo>
                    <a:close/>
                  </a:path>
                </a:pathLst>
              </a:custGeom>
              <a:solidFill>
                <a:srgbClr val="FFFFFF"/>
              </a:solidFill>
              <a:ln w="12700" cap="flat">
                <a:noFill/>
                <a:miter lim="400000"/>
              </a:ln>
              <a:effectLst/>
            </p:spPr>
            <p:txBody>
              <a:bodyPr anchor="ctr"/>
              <a:lstStyle/>
              <a:p>
                <a:pPr algn="ctr"/>
                <a:endParaRPr/>
              </a:p>
            </p:txBody>
          </p:sp>
        </p:grpSp>
        <p:sp>
          <p:nvSpPr>
            <p:cNvPr id="15" name="Freeform: Shape 73"/>
            <p:cNvSpPr/>
            <p:nvPr/>
          </p:nvSpPr>
          <p:spPr>
            <a:xfrm>
              <a:off x="4361691" y="2874607"/>
              <a:ext cx="2003966" cy="2279301"/>
            </a:xfrm>
            <a:custGeom>
              <a:avLst/>
              <a:gdLst/>
              <a:ahLst/>
              <a:cxnLst>
                <a:cxn ang="0">
                  <a:pos x="wd2" y="hd2"/>
                </a:cxn>
                <a:cxn ang="5400000">
                  <a:pos x="wd2" y="hd2"/>
                </a:cxn>
                <a:cxn ang="10800000">
                  <a:pos x="wd2" y="hd2"/>
                </a:cxn>
                <a:cxn ang="16200000">
                  <a:pos x="wd2" y="hd2"/>
                </a:cxn>
              </a:cxnLst>
              <a:rect l="0" t="0" r="r" b="b"/>
              <a:pathLst>
                <a:path w="21429" h="21590" extrusionOk="0">
                  <a:moveTo>
                    <a:pt x="6671" y="2"/>
                  </a:moveTo>
                  <a:cubicBezTo>
                    <a:pt x="6438" y="-10"/>
                    <a:pt x="6201" y="36"/>
                    <a:pt x="5986" y="149"/>
                  </a:cubicBezTo>
                  <a:cubicBezTo>
                    <a:pt x="5412" y="451"/>
                    <a:pt x="5226" y="1108"/>
                    <a:pt x="5567" y="1616"/>
                  </a:cubicBezTo>
                  <a:lnTo>
                    <a:pt x="8218" y="5561"/>
                  </a:lnTo>
                  <a:lnTo>
                    <a:pt x="7688" y="5840"/>
                  </a:lnTo>
                  <a:lnTo>
                    <a:pt x="4216" y="673"/>
                  </a:lnTo>
                  <a:cubicBezTo>
                    <a:pt x="3875" y="166"/>
                    <a:pt x="3133" y="0"/>
                    <a:pt x="2560" y="302"/>
                  </a:cubicBezTo>
                  <a:cubicBezTo>
                    <a:pt x="1986" y="605"/>
                    <a:pt x="1797" y="1261"/>
                    <a:pt x="2139" y="1769"/>
                  </a:cubicBezTo>
                  <a:lnTo>
                    <a:pt x="5617" y="6942"/>
                  </a:lnTo>
                  <a:cubicBezTo>
                    <a:pt x="5462" y="7034"/>
                    <a:pt x="5317" y="7134"/>
                    <a:pt x="5185" y="7244"/>
                  </a:cubicBezTo>
                  <a:lnTo>
                    <a:pt x="2245" y="2873"/>
                  </a:lnTo>
                  <a:cubicBezTo>
                    <a:pt x="2032" y="2556"/>
                    <a:pt x="1662" y="2372"/>
                    <a:pt x="1274" y="2353"/>
                  </a:cubicBezTo>
                  <a:cubicBezTo>
                    <a:pt x="1042" y="2341"/>
                    <a:pt x="804" y="2388"/>
                    <a:pt x="589" y="2502"/>
                  </a:cubicBezTo>
                  <a:cubicBezTo>
                    <a:pt x="16" y="2804"/>
                    <a:pt x="-171" y="3461"/>
                    <a:pt x="170" y="3969"/>
                  </a:cubicBezTo>
                  <a:lnTo>
                    <a:pt x="4476" y="10375"/>
                  </a:lnTo>
                  <a:cubicBezTo>
                    <a:pt x="4527" y="10479"/>
                    <a:pt x="4572" y="10585"/>
                    <a:pt x="4640" y="10685"/>
                  </a:cubicBezTo>
                  <a:cubicBezTo>
                    <a:pt x="4640" y="10685"/>
                    <a:pt x="5423" y="11850"/>
                    <a:pt x="6163" y="12951"/>
                  </a:cubicBezTo>
                  <a:lnTo>
                    <a:pt x="5462" y="12794"/>
                  </a:lnTo>
                  <a:lnTo>
                    <a:pt x="4216" y="10938"/>
                  </a:lnTo>
                  <a:cubicBezTo>
                    <a:pt x="3712" y="10189"/>
                    <a:pt x="2618" y="9942"/>
                    <a:pt x="1771" y="10388"/>
                  </a:cubicBezTo>
                  <a:lnTo>
                    <a:pt x="1261" y="10657"/>
                  </a:lnTo>
                  <a:cubicBezTo>
                    <a:pt x="1239" y="10669"/>
                    <a:pt x="1220" y="10683"/>
                    <a:pt x="1199" y="10695"/>
                  </a:cubicBezTo>
                  <a:lnTo>
                    <a:pt x="2347" y="12403"/>
                  </a:lnTo>
                  <a:cubicBezTo>
                    <a:pt x="2336" y="12407"/>
                    <a:pt x="2323" y="12409"/>
                    <a:pt x="2312" y="12413"/>
                  </a:cubicBezTo>
                  <a:lnTo>
                    <a:pt x="3828" y="14670"/>
                  </a:lnTo>
                  <a:lnTo>
                    <a:pt x="9311" y="15899"/>
                  </a:lnTo>
                  <a:cubicBezTo>
                    <a:pt x="9311" y="15899"/>
                    <a:pt x="9279" y="15852"/>
                    <a:pt x="9278" y="15850"/>
                  </a:cubicBezTo>
                  <a:cubicBezTo>
                    <a:pt x="9807" y="15952"/>
                    <a:pt x="10364" y="15937"/>
                    <a:pt x="10898" y="15785"/>
                  </a:cubicBezTo>
                  <a:lnTo>
                    <a:pt x="14800" y="21590"/>
                  </a:lnTo>
                  <a:cubicBezTo>
                    <a:pt x="14800" y="21590"/>
                    <a:pt x="21429" y="18094"/>
                    <a:pt x="21429" y="18094"/>
                  </a:cubicBezTo>
                  <a:lnTo>
                    <a:pt x="17230" y="11848"/>
                  </a:lnTo>
                  <a:cubicBezTo>
                    <a:pt x="17573" y="11075"/>
                    <a:pt x="17537" y="10179"/>
                    <a:pt x="17019" y="9410"/>
                  </a:cubicBezTo>
                  <a:lnTo>
                    <a:pt x="14410" y="5530"/>
                  </a:lnTo>
                  <a:cubicBezTo>
                    <a:pt x="14366" y="5465"/>
                    <a:pt x="14308" y="5412"/>
                    <a:pt x="14259" y="5351"/>
                  </a:cubicBezTo>
                  <a:cubicBezTo>
                    <a:pt x="14251" y="5338"/>
                    <a:pt x="14248" y="5325"/>
                    <a:pt x="14239" y="5312"/>
                  </a:cubicBezTo>
                  <a:lnTo>
                    <a:pt x="11324" y="976"/>
                  </a:lnTo>
                  <a:cubicBezTo>
                    <a:pt x="10983" y="468"/>
                    <a:pt x="10241" y="303"/>
                    <a:pt x="9668" y="605"/>
                  </a:cubicBezTo>
                  <a:cubicBezTo>
                    <a:pt x="9095" y="907"/>
                    <a:pt x="8907" y="1564"/>
                    <a:pt x="9249" y="2072"/>
                  </a:cubicBezTo>
                  <a:lnTo>
                    <a:pt x="10754" y="4310"/>
                  </a:lnTo>
                  <a:cubicBezTo>
                    <a:pt x="10601" y="4354"/>
                    <a:pt x="10454" y="4417"/>
                    <a:pt x="10306" y="4483"/>
                  </a:cubicBezTo>
                  <a:lnTo>
                    <a:pt x="7642" y="522"/>
                  </a:lnTo>
                  <a:cubicBezTo>
                    <a:pt x="7428" y="205"/>
                    <a:pt x="7058" y="22"/>
                    <a:pt x="6671" y="2"/>
                  </a:cubicBezTo>
                  <a:close/>
                </a:path>
              </a:pathLst>
            </a:custGeom>
            <a:solidFill>
              <a:schemeClr val="accent1"/>
            </a:solidFill>
            <a:ln>
              <a:noFill/>
            </a:ln>
            <a:effectLst/>
          </p:spPr>
          <p:txBody>
            <a:bodyPr anchor="ctr"/>
            <a:lstStyle/>
            <a:p>
              <a:pPr algn="ctr"/>
              <a:endParaRPr/>
            </a:p>
          </p:txBody>
        </p:sp>
        <p:sp>
          <p:nvSpPr>
            <p:cNvPr id="16" name="Freeform: Shape 74"/>
            <p:cNvSpPr/>
            <p:nvPr/>
          </p:nvSpPr>
          <p:spPr>
            <a:xfrm>
              <a:off x="1734255" y="2850559"/>
              <a:ext cx="1997281" cy="2279300"/>
            </a:xfrm>
            <a:custGeom>
              <a:avLst/>
              <a:gdLst/>
              <a:ahLst/>
              <a:cxnLst>
                <a:cxn ang="0">
                  <a:pos x="wd2" y="hd2"/>
                </a:cxn>
                <a:cxn ang="5400000">
                  <a:pos x="wd2" y="hd2"/>
                </a:cxn>
                <a:cxn ang="10800000">
                  <a:pos x="wd2" y="hd2"/>
                </a:cxn>
                <a:cxn ang="16200000">
                  <a:pos x="wd2" y="hd2"/>
                </a:cxn>
              </a:cxnLst>
              <a:rect l="0" t="0" r="r" b="b"/>
              <a:pathLst>
                <a:path w="21428" h="21590" extrusionOk="0">
                  <a:moveTo>
                    <a:pt x="14818" y="2"/>
                  </a:moveTo>
                  <a:cubicBezTo>
                    <a:pt x="14430" y="21"/>
                    <a:pt x="14060" y="205"/>
                    <a:pt x="13846" y="522"/>
                  </a:cubicBezTo>
                  <a:lnTo>
                    <a:pt x="11166" y="4495"/>
                  </a:lnTo>
                  <a:cubicBezTo>
                    <a:pt x="10993" y="4415"/>
                    <a:pt x="10815" y="4349"/>
                    <a:pt x="10634" y="4301"/>
                  </a:cubicBezTo>
                  <a:lnTo>
                    <a:pt x="12138" y="2072"/>
                  </a:lnTo>
                  <a:cubicBezTo>
                    <a:pt x="12480" y="1564"/>
                    <a:pt x="12292" y="907"/>
                    <a:pt x="11718" y="605"/>
                  </a:cubicBezTo>
                  <a:cubicBezTo>
                    <a:pt x="11143" y="302"/>
                    <a:pt x="10398" y="470"/>
                    <a:pt x="10056" y="978"/>
                  </a:cubicBezTo>
                  <a:lnTo>
                    <a:pt x="7131" y="5312"/>
                  </a:lnTo>
                  <a:cubicBezTo>
                    <a:pt x="7087" y="5377"/>
                    <a:pt x="7053" y="5444"/>
                    <a:pt x="7027" y="5512"/>
                  </a:cubicBezTo>
                  <a:cubicBezTo>
                    <a:pt x="7022" y="5518"/>
                    <a:pt x="7017" y="5524"/>
                    <a:pt x="7013" y="5530"/>
                  </a:cubicBezTo>
                  <a:lnTo>
                    <a:pt x="4397" y="9410"/>
                  </a:lnTo>
                  <a:cubicBezTo>
                    <a:pt x="3873" y="10188"/>
                    <a:pt x="3837" y="11096"/>
                    <a:pt x="4195" y="11875"/>
                  </a:cubicBezTo>
                  <a:lnTo>
                    <a:pt x="0" y="18094"/>
                  </a:lnTo>
                  <a:cubicBezTo>
                    <a:pt x="0" y="18094"/>
                    <a:pt x="6651" y="21590"/>
                    <a:pt x="6651" y="21590"/>
                  </a:cubicBezTo>
                  <a:lnTo>
                    <a:pt x="10563" y="15791"/>
                  </a:lnTo>
                  <a:cubicBezTo>
                    <a:pt x="11085" y="15935"/>
                    <a:pt x="11631" y="15949"/>
                    <a:pt x="12149" y="15854"/>
                  </a:cubicBezTo>
                  <a:cubicBezTo>
                    <a:pt x="12148" y="15855"/>
                    <a:pt x="12118" y="15899"/>
                    <a:pt x="12118" y="15899"/>
                  </a:cubicBezTo>
                  <a:lnTo>
                    <a:pt x="17619" y="14670"/>
                  </a:lnTo>
                  <a:lnTo>
                    <a:pt x="19140" y="12413"/>
                  </a:lnTo>
                  <a:cubicBezTo>
                    <a:pt x="19129" y="12409"/>
                    <a:pt x="19117" y="12407"/>
                    <a:pt x="19107" y="12403"/>
                  </a:cubicBezTo>
                  <a:lnTo>
                    <a:pt x="20261" y="10695"/>
                  </a:lnTo>
                  <a:cubicBezTo>
                    <a:pt x="20240" y="10682"/>
                    <a:pt x="20220" y="10671"/>
                    <a:pt x="20199" y="10659"/>
                  </a:cubicBezTo>
                  <a:lnTo>
                    <a:pt x="19685" y="10388"/>
                  </a:lnTo>
                  <a:cubicBezTo>
                    <a:pt x="18835" y="9942"/>
                    <a:pt x="17740" y="10189"/>
                    <a:pt x="17234" y="10938"/>
                  </a:cubicBezTo>
                  <a:lnTo>
                    <a:pt x="15981" y="12794"/>
                  </a:lnTo>
                  <a:lnTo>
                    <a:pt x="15290" y="12949"/>
                  </a:lnTo>
                  <a:cubicBezTo>
                    <a:pt x="16032" y="11849"/>
                    <a:pt x="16818" y="10685"/>
                    <a:pt x="16818" y="10685"/>
                  </a:cubicBezTo>
                  <a:cubicBezTo>
                    <a:pt x="16937" y="10508"/>
                    <a:pt x="17027" y="10323"/>
                    <a:pt x="17098" y="10135"/>
                  </a:cubicBezTo>
                  <a:lnTo>
                    <a:pt x="21257" y="3969"/>
                  </a:lnTo>
                  <a:cubicBezTo>
                    <a:pt x="21600" y="3461"/>
                    <a:pt x="21410" y="2804"/>
                    <a:pt x="20835" y="2502"/>
                  </a:cubicBezTo>
                  <a:cubicBezTo>
                    <a:pt x="20619" y="2388"/>
                    <a:pt x="20381" y="2341"/>
                    <a:pt x="20148" y="2352"/>
                  </a:cubicBezTo>
                  <a:cubicBezTo>
                    <a:pt x="19759" y="2372"/>
                    <a:pt x="19387" y="2558"/>
                    <a:pt x="19173" y="2875"/>
                  </a:cubicBezTo>
                  <a:lnTo>
                    <a:pt x="16244" y="7219"/>
                  </a:lnTo>
                  <a:cubicBezTo>
                    <a:pt x="16099" y="7102"/>
                    <a:pt x="15938" y="6997"/>
                    <a:pt x="15766" y="6903"/>
                  </a:cubicBezTo>
                  <a:lnTo>
                    <a:pt x="19280" y="1693"/>
                  </a:lnTo>
                  <a:cubicBezTo>
                    <a:pt x="19622" y="1184"/>
                    <a:pt x="19433" y="528"/>
                    <a:pt x="18857" y="226"/>
                  </a:cubicBezTo>
                  <a:cubicBezTo>
                    <a:pt x="18642" y="112"/>
                    <a:pt x="18403" y="65"/>
                    <a:pt x="18170" y="76"/>
                  </a:cubicBezTo>
                  <a:cubicBezTo>
                    <a:pt x="17782" y="96"/>
                    <a:pt x="17412" y="280"/>
                    <a:pt x="17198" y="597"/>
                  </a:cubicBezTo>
                  <a:lnTo>
                    <a:pt x="13686" y="5803"/>
                  </a:lnTo>
                  <a:lnTo>
                    <a:pt x="13257" y="5577"/>
                  </a:lnTo>
                  <a:lnTo>
                    <a:pt x="15928" y="1618"/>
                  </a:lnTo>
                  <a:cubicBezTo>
                    <a:pt x="16271" y="1110"/>
                    <a:pt x="16083" y="451"/>
                    <a:pt x="15508" y="149"/>
                  </a:cubicBezTo>
                  <a:cubicBezTo>
                    <a:pt x="15292" y="36"/>
                    <a:pt x="15051" y="-10"/>
                    <a:pt x="14818" y="2"/>
                  </a:cubicBezTo>
                  <a:close/>
                </a:path>
              </a:pathLst>
            </a:custGeom>
            <a:solidFill>
              <a:schemeClr val="accent1"/>
            </a:solidFill>
            <a:ln>
              <a:noFill/>
            </a:ln>
            <a:effectLst/>
          </p:spPr>
          <p:txBody>
            <a:bodyPr anchor="ctr"/>
            <a:lstStyle/>
            <a:p>
              <a:pPr algn="ctr"/>
              <a:endParaRPr/>
            </a:p>
          </p:txBody>
        </p:sp>
      </p:grpSp>
      <p:sp>
        <p:nvSpPr>
          <p:cNvPr id="85" name="文本框 84"/>
          <p:cNvSpPr txBox="1"/>
          <p:nvPr/>
        </p:nvSpPr>
        <p:spPr>
          <a:xfrm>
            <a:off x="6633450" y="2322131"/>
            <a:ext cx="4033429" cy="30200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400" b="1" dirty="0">
                <a:solidFill>
                  <a:schemeClr val="bg1">
                    <a:lumMod val="50000"/>
                  </a:schemeClr>
                </a:solidFill>
                <a:latin typeface="Century Gothic" panose="020B0502020202020204" pitchFamily="34" charset="0"/>
                <a:ea typeface="+mj-ea"/>
              </a:rPr>
              <a:t>我们在技术选型的基础上，确定了各个开发工具的版本，并使用对应的包管理工具对相关软件和依赖的版本进行锁定。</a:t>
            </a:r>
          </a:p>
          <a:p>
            <a:pPr>
              <a:lnSpc>
                <a:spcPct val="114000"/>
              </a:lnSpc>
            </a:pPr>
            <a:endParaRPr lang="zh-CN" altLang="en-US" sz="1400" b="1" dirty="0">
              <a:solidFill>
                <a:schemeClr val="bg1">
                  <a:lumMod val="50000"/>
                </a:schemeClr>
              </a:solidFill>
              <a:latin typeface="Century Gothic" panose="020B0502020202020204" pitchFamily="34" charset="0"/>
              <a:ea typeface="+mj-ea"/>
            </a:endParaRPr>
          </a:p>
          <a:p>
            <a:pPr>
              <a:lnSpc>
                <a:spcPct val="114000"/>
              </a:lnSpc>
            </a:pPr>
            <a:r>
              <a:rPr lang="zh-CN" altLang="en-US" sz="1400" b="1" dirty="0">
                <a:solidFill>
                  <a:schemeClr val="bg1">
                    <a:lumMod val="50000"/>
                  </a:schemeClr>
                </a:solidFill>
                <a:latin typeface="Century Gothic" panose="020B0502020202020204" pitchFamily="34" charset="0"/>
                <a:ea typeface="+mj-ea"/>
              </a:rPr>
              <a:t>下面是主要工具框架的版本信息：</a:t>
            </a:r>
          </a:p>
          <a:p>
            <a:pPr>
              <a:lnSpc>
                <a:spcPct val="114000"/>
              </a:lnSpc>
            </a:pPr>
            <a:endParaRPr lang="zh-CN" altLang="en-US" sz="1400" b="1" dirty="0">
              <a:solidFill>
                <a:schemeClr val="bg1">
                  <a:lumMod val="50000"/>
                </a:schemeClr>
              </a:solidFill>
              <a:latin typeface="Century Gothic" panose="020B0502020202020204" pitchFamily="34" charset="0"/>
              <a:ea typeface="+mj-ea"/>
            </a:endParaRPr>
          </a:p>
          <a:p>
            <a:pPr>
              <a:lnSpc>
                <a:spcPct val="114000"/>
              </a:lnSpc>
            </a:pPr>
            <a:r>
              <a:rPr lang="en-US" altLang="zh-CN" sz="1400" b="1" dirty="0">
                <a:solidFill>
                  <a:schemeClr val="bg1">
                    <a:lumMod val="50000"/>
                  </a:schemeClr>
                </a:solidFill>
                <a:latin typeface="Century Gothic" panose="020B0502020202020204" pitchFamily="34" charset="0"/>
                <a:ea typeface="+mj-ea"/>
              </a:rPr>
              <a:t>- Python 3.7.5</a:t>
            </a:r>
          </a:p>
          <a:p>
            <a:pPr>
              <a:lnSpc>
                <a:spcPct val="114000"/>
              </a:lnSpc>
            </a:pPr>
            <a:r>
              <a:rPr lang="en-US" altLang="zh-CN" sz="1400" b="1" dirty="0">
                <a:solidFill>
                  <a:schemeClr val="bg1">
                    <a:lumMod val="50000"/>
                  </a:schemeClr>
                </a:solidFill>
                <a:latin typeface="Century Gothic" panose="020B0502020202020204" pitchFamily="34" charset="0"/>
                <a:ea typeface="+mj-ea"/>
              </a:rPr>
              <a:t>- Django 2.2.9</a:t>
            </a:r>
          </a:p>
          <a:p>
            <a:pPr>
              <a:lnSpc>
                <a:spcPct val="114000"/>
              </a:lnSpc>
            </a:pPr>
            <a:r>
              <a:rPr lang="en-US" altLang="zh-CN" sz="1400" b="1" dirty="0">
                <a:solidFill>
                  <a:schemeClr val="bg1">
                    <a:lumMod val="50000"/>
                  </a:schemeClr>
                </a:solidFill>
                <a:latin typeface="Century Gothic" panose="020B0502020202020204" pitchFamily="34" charset="0"/>
                <a:ea typeface="+mj-ea"/>
              </a:rPr>
              <a:t>- Node.js 10.16.3</a:t>
            </a:r>
          </a:p>
          <a:p>
            <a:pPr>
              <a:lnSpc>
                <a:spcPct val="114000"/>
              </a:lnSpc>
            </a:pPr>
            <a:r>
              <a:rPr lang="en-US" altLang="zh-CN" sz="1400" b="1" dirty="0">
                <a:solidFill>
                  <a:schemeClr val="bg1">
                    <a:lumMod val="50000"/>
                  </a:schemeClr>
                </a:solidFill>
                <a:latin typeface="Century Gothic" panose="020B0502020202020204" pitchFamily="34" charset="0"/>
                <a:ea typeface="+mj-ea"/>
              </a:rPr>
              <a:t>- Vue 2.6.10</a:t>
            </a:r>
          </a:p>
          <a:p>
            <a:pPr>
              <a:lnSpc>
                <a:spcPct val="114000"/>
              </a:lnSpc>
            </a:pPr>
            <a:endParaRPr lang="en-US" altLang="zh-CN" sz="1400" b="1" dirty="0">
              <a:solidFill>
                <a:schemeClr val="bg1">
                  <a:lumMod val="50000"/>
                </a:schemeClr>
              </a:solidFill>
              <a:latin typeface="Century Gothic" panose="020B0502020202020204" pitchFamily="34" charset="0"/>
              <a:ea typeface="+mj-ea"/>
            </a:endParaRPr>
          </a:p>
          <a:p>
            <a:pPr>
              <a:lnSpc>
                <a:spcPct val="114000"/>
              </a:lnSpc>
            </a:pPr>
            <a:r>
              <a:rPr lang="zh-CN" altLang="en-US" sz="1400" b="1" dirty="0">
                <a:solidFill>
                  <a:schemeClr val="bg1">
                    <a:lumMod val="50000"/>
                  </a:schemeClr>
                </a:solidFill>
                <a:latin typeface="Century Gothic" panose="020B0502020202020204" pitchFamily="34" charset="0"/>
                <a:ea typeface="+mj-ea"/>
              </a:rPr>
              <a:t>其余的依赖版本不在此处相依列出</a:t>
            </a:r>
            <a:endParaRPr lang="en-US" altLang="zh-CN" sz="1400" b="1" dirty="0">
              <a:solidFill>
                <a:schemeClr val="bg1">
                  <a:lumMod val="50000"/>
                </a:schemeClr>
              </a:solidFill>
              <a:latin typeface="Century Gothic" panose="020B0502020202020204" pitchFamily="34" charset="0"/>
              <a:ea typeface="+mj-ea"/>
            </a:endParaRPr>
          </a:p>
        </p:txBody>
      </p:sp>
      <p:sp>
        <p:nvSpPr>
          <p:cNvPr id="93" name="任意多边形: 形状 92">
            <a:extLst>
              <a:ext uri="{FF2B5EF4-FFF2-40B4-BE49-F238E27FC236}">
                <a16:creationId xmlns:a16="http://schemas.microsoft.com/office/drawing/2014/main" id="{A206E20C-9B10-47FD-9D3B-B323B89CE55E}"/>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94" name="任意多边形: 形状 93">
            <a:extLst>
              <a:ext uri="{FF2B5EF4-FFF2-40B4-BE49-F238E27FC236}">
                <a16:creationId xmlns:a16="http://schemas.microsoft.com/office/drawing/2014/main" id="{63F5A057-0D1D-42E3-8DFC-D37B4C0342C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95" name="文本框 94">
            <a:extLst>
              <a:ext uri="{FF2B5EF4-FFF2-40B4-BE49-F238E27FC236}">
                <a16:creationId xmlns:a16="http://schemas.microsoft.com/office/drawing/2014/main" id="{95ED8425-9543-4E5D-B738-DAC182D442A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04</a:t>
            </a:r>
            <a:endParaRPr lang="zh-CN" altLang="en-US" sz="4000" dirty="0">
              <a:solidFill>
                <a:schemeClr val="accent1"/>
              </a:solidFill>
              <a:latin typeface="Century Gothic" panose="020B0502020202020204" pitchFamily="34" charset="0"/>
            </a:endParaRPr>
          </a:p>
        </p:txBody>
      </p:sp>
      <p:grpSp>
        <p:nvGrpSpPr>
          <p:cNvPr id="96" name="组合 95">
            <a:extLst>
              <a:ext uri="{FF2B5EF4-FFF2-40B4-BE49-F238E27FC236}">
                <a16:creationId xmlns:a16="http://schemas.microsoft.com/office/drawing/2014/main" id="{F9ECC5EC-DB38-48B5-9945-F13C27ABAC53}"/>
              </a:ext>
            </a:extLst>
          </p:cNvPr>
          <p:cNvGrpSpPr/>
          <p:nvPr/>
        </p:nvGrpSpPr>
        <p:grpSpPr>
          <a:xfrm>
            <a:off x="1473289" y="371367"/>
            <a:ext cx="4260761" cy="812016"/>
            <a:chOff x="7318011" y="1456480"/>
            <a:chExt cx="4260761" cy="812016"/>
          </a:xfrm>
        </p:grpSpPr>
        <p:sp>
          <p:nvSpPr>
            <p:cNvPr id="97" name="文本框 96">
              <a:extLst>
                <a:ext uri="{FF2B5EF4-FFF2-40B4-BE49-F238E27FC236}">
                  <a16:creationId xmlns:a16="http://schemas.microsoft.com/office/drawing/2014/main" id="{7D3F2414-A16E-43A2-9F91-62489940C29D}"/>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环境配置</a:t>
              </a:r>
            </a:p>
          </p:txBody>
        </p:sp>
        <p:sp>
          <p:nvSpPr>
            <p:cNvPr id="98" name="文本框 97">
              <a:extLst>
                <a:ext uri="{FF2B5EF4-FFF2-40B4-BE49-F238E27FC236}">
                  <a16:creationId xmlns:a16="http://schemas.microsoft.com/office/drawing/2014/main" id="{BFFA1750-160A-48E8-88AE-629A2EBBB36E}"/>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rPr>
                <a:t>Environment Configuration</a:t>
              </a:r>
            </a:p>
          </p:txBody>
        </p:sp>
      </p:grpSp>
    </p:spTree>
    <p:extLst>
      <p:ext uri="{BB962C8B-B14F-4D97-AF65-F5344CB8AC3E}">
        <p14:creationId xmlns:p14="http://schemas.microsoft.com/office/powerpoint/2010/main" val="2864178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F4657F05-0016-476B-BBDC-AD8419B135F6}"/>
              </a:ext>
            </a:extLst>
          </p:cNvPr>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48930F41-75C2-4BA3-ACDA-ABAF1155192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710C9878-BAA2-4599-8AEA-C905075195A4}"/>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a:extLst>
              <a:ext uri="{FF2B5EF4-FFF2-40B4-BE49-F238E27FC236}">
                <a16:creationId xmlns:a16="http://schemas.microsoft.com/office/drawing/2014/main" id="{8E283B52-0BDB-42FF-9410-3EADFF0C0028}"/>
              </a:ext>
            </a:extLst>
          </p:cNvPr>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8E901845-D95B-4441-B572-926B177F55A2}"/>
              </a:ext>
            </a:extLst>
          </p:cNvPr>
          <p:cNvSpPr txBox="1"/>
          <p:nvPr/>
        </p:nvSpPr>
        <p:spPr>
          <a:xfrm>
            <a:off x="4864100" y="3408144"/>
            <a:ext cx="2463800"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tx1">
                    <a:lumMod val="75000"/>
                    <a:lumOff val="25000"/>
                  </a:schemeClr>
                </a:solidFill>
              </a:rPr>
              <a:t>分工与未来</a:t>
            </a:r>
            <a:endParaRPr lang="en-US" altLang="zh-CN" sz="4800" b="1" dirty="0">
              <a:solidFill>
                <a:schemeClr val="tx1">
                  <a:lumMod val="75000"/>
                  <a:lumOff val="25000"/>
                </a:schemeClr>
              </a:solidFill>
            </a:endParaRPr>
          </a:p>
        </p:txBody>
      </p:sp>
      <p:sp>
        <p:nvSpPr>
          <p:cNvPr id="6" name="文本框 5">
            <a:extLst>
              <a:ext uri="{FF2B5EF4-FFF2-40B4-BE49-F238E27FC236}">
                <a16:creationId xmlns:a16="http://schemas.microsoft.com/office/drawing/2014/main" id="{7273E509-5CA4-440A-82C7-7C03CE28F288}"/>
              </a:ext>
            </a:extLst>
          </p:cNvPr>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05</a:t>
            </a:r>
            <a:endParaRPr lang="zh-CN" altLang="en-US" sz="9600" dirty="0">
              <a:solidFill>
                <a:schemeClr val="bg1"/>
              </a:solidFill>
              <a:latin typeface="Century Gothic" panose="020B0502020202020204" pitchFamily="34" charset="0"/>
            </a:endParaRPr>
          </a:p>
        </p:txBody>
      </p:sp>
      <p:sp>
        <p:nvSpPr>
          <p:cNvPr id="7" name="文本框 6">
            <a:extLst>
              <a:ext uri="{FF2B5EF4-FFF2-40B4-BE49-F238E27FC236}">
                <a16:creationId xmlns:a16="http://schemas.microsoft.com/office/drawing/2014/main" id="{6591608B-F8A2-41F6-96E8-C7CD236529C4}"/>
              </a:ext>
            </a:extLst>
          </p:cNvPr>
          <p:cNvSpPr txBox="1"/>
          <p:nvPr/>
        </p:nvSpPr>
        <p:spPr>
          <a:xfrm>
            <a:off x="3314700" y="5278784"/>
            <a:ext cx="5562600" cy="38042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dirty="0">
                <a:solidFill>
                  <a:schemeClr val="bg1">
                    <a:lumMod val="50000"/>
                  </a:schemeClr>
                </a:solidFill>
                <a:latin typeface="Century Gothic" panose="020B0502020202020204" pitchFamily="34" charset="0"/>
                <a:ea typeface="+mj-ea"/>
              </a:rPr>
              <a:t>Division and Feature</a:t>
            </a:r>
          </a:p>
        </p:txBody>
      </p:sp>
    </p:spTree>
    <p:extLst>
      <p:ext uri="{BB962C8B-B14F-4D97-AF65-F5344CB8AC3E}">
        <p14:creationId xmlns:p14="http://schemas.microsoft.com/office/powerpoint/2010/main" val="302634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7"/>
          <p:cNvGrpSpPr/>
          <p:nvPr/>
        </p:nvGrpSpPr>
        <p:grpSpPr>
          <a:xfrm>
            <a:off x="4293842" y="2996910"/>
            <a:ext cx="439849" cy="60520"/>
            <a:chOff x="4647977" y="2595263"/>
            <a:chExt cx="504373" cy="69398"/>
          </a:xfrm>
          <a:solidFill>
            <a:schemeClr val="bg1">
              <a:lumMod val="65000"/>
            </a:schemeClr>
          </a:solidFill>
        </p:grpSpPr>
        <p:sp>
          <p:nvSpPr>
            <p:cNvPr id="27" name="Oval 8"/>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Oval 9"/>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Oval 10"/>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1" name="Group 11"/>
          <p:cNvGrpSpPr/>
          <p:nvPr/>
        </p:nvGrpSpPr>
        <p:grpSpPr>
          <a:xfrm>
            <a:off x="7657793" y="2996910"/>
            <a:ext cx="439849" cy="60520"/>
            <a:chOff x="4647977" y="2595263"/>
            <a:chExt cx="504373" cy="69398"/>
          </a:xfrm>
          <a:solidFill>
            <a:schemeClr val="bg1">
              <a:lumMod val="65000"/>
            </a:schemeClr>
          </a:solidFill>
        </p:grpSpPr>
        <p:sp>
          <p:nvSpPr>
            <p:cNvPr id="24" name="Oval 12"/>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Oval 13"/>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Oval 14"/>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8" name="文本框 17"/>
          <p:cNvSpPr txBox="1"/>
          <p:nvPr/>
        </p:nvSpPr>
        <p:spPr>
          <a:xfrm>
            <a:off x="1627790" y="4691579"/>
            <a:ext cx="2265974" cy="631711"/>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600" b="1" dirty="0">
                <a:solidFill>
                  <a:schemeClr val="bg1">
                    <a:lumMod val="50000"/>
                  </a:schemeClr>
                </a:solidFill>
                <a:latin typeface="Century Gothic" panose="020B0502020202020204" pitchFamily="34" charset="0"/>
              </a:rPr>
              <a:t>确定分组情况 </a:t>
            </a:r>
            <a:endParaRPr lang="en-US" altLang="zh-CN" sz="1600" b="1" dirty="0">
              <a:solidFill>
                <a:schemeClr val="bg1">
                  <a:lumMod val="50000"/>
                </a:schemeClr>
              </a:solidFill>
              <a:latin typeface="Century Gothic" panose="020B0502020202020204" pitchFamily="34" charset="0"/>
            </a:endParaRPr>
          </a:p>
          <a:p>
            <a:pPr algn="ctr">
              <a:lnSpc>
                <a:spcPct val="114000"/>
              </a:lnSpc>
            </a:pPr>
            <a:r>
              <a:rPr lang="zh-CN" altLang="en-US" sz="1600" b="1" dirty="0">
                <a:solidFill>
                  <a:schemeClr val="bg1">
                    <a:lumMod val="50000"/>
                  </a:schemeClr>
                </a:solidFill>
                <a:latin typeface="Century Gothic" panose="020B0502020202020204" pitchFamily="34" charset="0"/>
              </a:rPr>
              <a:t>与项目用户沟通</a:t>
            </a:r>
            <a:endParaRPr lang="en-US" altLang="zh-CN" sz="1600" b="1" dirty="0">
              <a:solidFill>
                <a:schemeClr val="bg1">
                  <a:lumMod val="50000"/>
                </a:schemeClr>
              </a:solidFill>
              <a:latin typeface="Century Gothic" panose="020B0502020202020204" pitchFamily="34" charset="0"/>
            </a:endParaRPr>
          </a:p>
        </p:txBody>
      </p:sp>
      <p:sp>
        <p:nvSpPr>
          <p:cNvPr id="21" name="文本框 20"/>
          <p:cNvSpPr txBox="1"/>
          <p:nvPr/>
        </p:nvSpPr>
        <p:spPr>
          <a:xfrm>
            <a:off x="5074411" y="4712752"/>
            <a:ext cx="2497964" cy="631711"/>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600" b="1" dirty="0">
                <a:solidFill>
                  <a:schemeClr val="bg1">
                    <a:lumMod val="50000"/>
                  </a:schemeClr>
                </a:solidFill>
                <a:latin typeface="Century Gothic" panose="020B0502020202020204" pitchFamily="34" charset="0"/>
              </a:rPr>
              <a:t>构建脑图、用户故事 </a:t>
            </a:r>
            <a:endParaRPr lang="en-US" altLang="zh-CN" sz="1600" b="1" dirty="0">
              <a:solidFill>
                <a:schemeClr val="bg1">
                  <a:lumMod val="50000"/>
                </a:schemeClr>
              </a:solidFill>
              <a:latin typeface="Century Gothic" panose="020B0502020202020204" pitchFamily="34" charset="0"/>
            </a:endParaRPr>
          </a:p>
          <a:p>
            <a:pPr algn="ctr">
              <a:lnSpc>
                <a:spcPct val="114000"/>
              </a:lnSpc>
            </a:pPr>
            <a:r>
              <a:rPr lang="zh-CN" altLang="en-US" sz="1600" b="1" dirty="0">
                <a:solidFill>
                  <a:schemeClr val="bg1">
                    <a:lumMod val="50000"/>
                  </a:schemeClr>
                </a:solidFill>
                <a:latin typeface="Century Gothic" panose="020B0502020202020204" pitchFamily="34" charset="0"/>
              </a:rPr>
              <a:t>进行调研并确定项目选型</a:t>
            </a:r>
            <a:endParaRPr lang="en-US" altLang="zh-CN" sz="1600" b="1" dirty="0">
              <a:solidFill>
                <a:schemeClr val="bg1">
                  <a:lumMod val="50000"/>
                </a:schemeClr>
              </a:solidFill>
              <a:latin typeface="Century Gothic" panose="020B0502020202020204" pitchFamily="34" charset="0"/>
            </a:endParaRPr>
          </a:p>
        </p:txBody>
      </p:sp>
      <p:sp>
        <p:nvSpPr>
          <p:cNvPr id="30" name="文本框 29"/>
          <p:cNvSpPr txBox="1"/>
          <p:nvPr/>
        </p:nvSpPr>
        <p:spPr>
          <a:xfrm>
            <a:off x="8521032" y="4712752"/>
            <a:ext cx="2651793" cy="631711"/>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600" b="1" dirty="0">
                <a:solidFill>
                  <a:schemeClr val="bg1">
                    <a:lumMod val="50000"/>
                  </a:schemeClr>
                </a:solidFill>
                <a:latin typeface="Century Gothic" panose="020B0502020202020204" pitchFamily="34" charset="0"/>
              </a:rPr>
              <a:t>环境统一配置</a:t>
            </a:r>
            <a:endParaRPr lang="en-US" altLang="zh-CN" sz="1600" b="1" dirty="0">
              <a:solidFill>
                <a:schemeClr val="bg1">
                  <a:lumMod val="50000"/>
                </a:schemeClr>
              </a:solidFill>
              <a:latin typeface="Century Gothic" panose="020B0502020202020204" pitchFamily="34" charset="0"/>
            </a:endParaRPr>
          </a:p>
          <a:p>
            <a:pPr algn="ctr">
              <a:lnSpc>
                <a:spcPct val="114000"/>
              </a:lnSpc>
            </a:pPr>
            <a:r>
              <a:rPr lang="zh-CN" altLang="en-US" sz="1600" b="1" dirty="0">
                <a:solidFill>
                  <a:schemeClr val="bg1">
                    <a:lumMod val="50000"/>
                  </a:schemeClr>
                </a:solidFill>
                <a:latin typeface="Century Gothic" panose="020B0502020202020204" pitchFamily="34" charset="0"/>
              </a:rPr>
              <a:t>为迭代建立计划并建立工单</a:t>
            </a:r>
            <a:endParaRPr lang="en-US" altLang="zh-CN" sz="1600" b="1" dirty="0">
              <a:solidFill>
                <a:schemeClr val="bg1">
                  <a:lumMod val="50000"/>
                </a:schemeClr>
              </a:solidFill>
              <a:latin typeface="Century Gothic" panose="020B0502020202020204" pitchFamily="34" charset="0"/>
            </a:endParaRPr>
          </a:p>
        </p:txBody>
      </p:sp>
      <p:grpSp>
        <p:nvGrpSpPr>
          <p:cNvPr id="3" name="组合 2"/>
          <p:cNvGrpSpPr/>
          <p:nvPr/>
        </p:nvGrpSpPr>
        <p:grpSpPr>
          <a:xfrm>
            <a:off x="1830459" y="2096852"/>
            <a:ext cx="1860636" cy="1860636"/>
            <a:chOff x="1830459" y="2096852"/>
            <a:chExt cx="1860636" cy="1860636"/>
          </a:xfrm>
        </p:grpSpPr>
        <p:sp>
          <p:nvSpPr>
            <p:cNvPr id="4" name="Oval 1"/>
            <p:cNvSpPr/>
            <p:nvPr/>
          </p:nvSpPr>
          <p:spPr>
            <a:xfrm>
              <a:off x="1830459" y="2096852"/>
              <a:ext cx="1860636" cy="1860636"/>
            </a:xfrm>
            <a:prstGeom prst="ellipse">
              <a:avLst/>
            </a:prstGeom>
            <a:noFill/>
            <a:ln w="127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nchorCtr="1">
              <a:normAutofit/>
            </a:bodyPr>
            <a:lstStyle/>
            <a:p>
              <a:pPr algn="ctr">
                <a:lnSpc>
                  <a:spcPct val="120000"/>
                </a:lnSpc>
                <a:defRPr/>
              </a:pPr>
              <a:endParaRPr lang="zh-CN" altLang="en-US" sz="1000" dirty="0">
                <a:solidFill>
                  <a:schemeClr val="tx1">
                    <a:lumMod val="65000"/>
                    <a:lumOff val="35000"/>
                  </a:schemeClr>
                </a:solidFill>
              </a:endParaRPr>
            </a:p>
          </p:txBody>
        </p:sp>
        <p:sp>
          <p:nvSpPr>
            <p:cNvPr id="5" name="Arc 2"/>
            <p:cNvSpPr/>
            <p:nvPr/>
          </p:nvSpPr>
          <p:spPr>
            <a:xfrm>
              <a:off x="1830459" y="2096852"/>
              <a:ext cx="1860636" cy="1860636"/>
            </a:xfrm>
            <a:prstGeom prst="arc">
              <a:avLst>
                <a:gd name="adj1" fmla="val 10529000"/>
                <a:gd name="adj2" fmla="val 15122297"/>
              </a:avLst>
            </a:prstGeom>
            <a:ln w="1270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 name="椭圆 1"/>
            <p:cNvSpPr/>
            <p:nvPr/>
          </p:nvSpPr>
          <p:spPr>
            <a:xfrm>
              <a:off x="2099019" y="2365183"/>
              <a:ext cx="1323974" cy="1323974"/>
            </a:xfrm>
            <a:prstGeom prst="ellipse">
              <a:avLst/>
            </a:prstGeom>
            <a:blipFill>
              <a:blip r:embed="rId3"/>
              <a:srcRect/>
              <a:stretch>
                <a:fillRect l="-24392" r="-239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244994" y="2096852"/>
            <a:ext cx="1860636" cy="1860636"/>
            <a:chOff x="5244994" y="2096852"/>
            <a:chExt cx="1860636" cy="1860636"/>
          </a:xfrm>
        </p:grpSpPr>
        <p:sp>
          <p:nvSpPr>
            <p:cNvPr id="6" name="Oval 3"/>
            <p:cNvSpPr/>
            <p:nvPr/>
          </p:nvSpPr>
          <p:spPr>
            <a:xfrm>
              <a:off x="5244994" y="2096852"/>
              <a:ext cx="1860636" cy="1860636"/>
            </a:xfrm>
            <a:prstGeom prst="ellipse">
              <a:avLst/>
            </a:prstGeom>
            <a:noFill/>
            <a:ln w="127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nchorCtr="1">
              <a:normAutofit/>
            </a:bodyPr>
            <a:lstStyle/>
            <a:p>
              <a:pPr algn="ctr">
                <a:lnSpc>
                  <a:spcPct val="120000"/>
                </a:lnSpc>
                <a:defRPr/>
              </a:pPr>
              <a:endParaRPr lang="zh-CN" altLang="en-US" sz="1000" dirty="0">
                <a:solidFill>
                  <a:schemeClr val="tx1">
                    <a:lumMod val="65000"/>
                    <a:lumOff val="35000"/>
                  </a:schemeClr>
                </a:solidFill>
              </a:endParaRPr>
            </a:p>
          </p:txBody>
        </p:sp>
        <p:sp>
          <p:nvSpPr>
            <p:cNvPr id="7" name="Arc 4"/>
            <p:cNvSpPr/>
            <p:nvPr/>
          </p:nvSpPr>
          <p:spPr>
            <a:xfrm>
              <a:off x="5244994" y="2096852"/>
              <a:ext cx="1860636" cy="1860636"/>
            </a:xfrm>
            <a:prstGeom prst="arc">
              <a:avLst>
                <a:gd name="adj1" fmla="val 19348155"/>
                <a:gd name="adj2" fmla="val 8179524"/>
              </a:avLst>
            </a:prstGeom>
            <a:ln w="1270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31" name="椭圆 30"/>
            <p:cNvSpPr/>
            <p:nvPr/>
          </p:nvSpPr>
          <p:spPr>
            <a:xfrm>
              <a:off x="5513325" y="2365183"/>
              <a:ext cx="1323974" cy="1323974"/>
            </a:xfrm>
            <a:prstGeom prst="ellipse">
              <a:avLst/>
            </a:prstGeom>
            <a:blipFill>
              <a:blip r:embed="rId4"/>
              <a:srcRect/>
              <a:stretch>
                <a:fillRect l="-25537" r="-250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8705032" y="2096852"/>
            <a:ext cx="1860636" cy="1860636"/>
            <a:chOff x="8705032" y="2096852"/>
            <a:chExt cx="1860636" cy="1860636"/>
          </a:xfrm>
        </p:grpSpPr>
        <p:sp>
          <p:nvSpPr>
            <p:cNvPr id="8" name="Oval 5"/>
            <p:cNvSpPr/>
            <p:nvPr/>
          </p:nvSpPr>
          <p:spPr>
            <a:xfrm>
              <a:off x="8705032" y="2096852"/>
              <a:ext cx="1860636" cy="1860636"/>
            </a:xfrm>
            <a:prstGeom prst="ellipse">
              <a:avLst/>
            </a:prstGeom>
            <a:noFill/>
            <a:ln w="127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nchorCtr="1">
              <a:normAutofit/>
            </a:bodyPr>
            <a:lstStyle/>
            <a:p>
              <a:pPr algn="ctr">
                <a:lnSpc>
                  <a:spcPct val="120000"/>
                </a:lnSpc>
                <a:defRPr/>
              </a:pPr>
              <a:endParaRPr lang="zh-CN" altLang="en-US" sz="1000" dirty="0">
                <a:solidFill>
                  <a:schemeClr val="tx1">
                    <a:lumMod val="65000"/>
                    <a:lumOff val="35000"/>
                  </a:schemeClr>
                </a:solidFill>
              </a:endParaRPr>
            </a:p>
          </p:txBody>
        </p:sp>
        <p:sp>
          <p:nvSpPr>
            <p:cNvPr id="9" name="Arc 6"/>
            <p:cNvSpPr/>
            <p:nvPr/>
          </p:nvSpPr>
          <p:spPr>
            <a:xfrm>
              <a:off x="8705032" y="2096852"/>
              <a:ext cx="1860636" cy="1860636"/>
            </a:xfrm>
            <a:prstGeom prst="arc">
              <a:avLst>
                <a:gd name="adj1" fmla="val 16200000"/>
                <a:gd name="adj2" fmla="val 898106"/>
              </a:avLst>
            </a:prstGeom>
            <a:ln w="1270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32" name="椭圆 31"/>
            <p:cNvSpPr/>
            <p:nvPr/>
          </p:nvSpPr>
          <p:spPr>
            <a:xfrm>
              <a:off x="8973362" y="2365183"/>
              <a:ext cx="1323974" cy="1323974"/>
            </a:xfrm>
            <a:prstGeom prst="ellipse">
              <a:avLst/>
            </a:prstGeom>
            <a:blipFill>
              <a:blip r:embed="rId5"/>
              <a:srcRect/>
              <a:stretch>
                <a:fillRect l="-25270" r="-247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任意多边形: 形状 32">
            <a:extLst>
              <a:ext uri="{FF2B5EF4-FFF2-40B4-BE49-F238E27FC236}">
                <a16:creationId xmlns:a16="http://schemas.microsoft.com/office/drawing/2014/main" id="{81F6E428-C22B-4C60-A25B-FB36AC1D0C16}"/>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4" name="任意多边形: 形状 33">
            <a:extLst>
              <a:ext uri="{FF2B5EF4-FFF2-40B4-BE49-F238E27FC236}">
                <a16:creationId xmlns:a16="http://schemas.microsoft.com/office/drawing/2014/main" id="{090AF45B-29E2-4E76-B45E-FE36F5E16582}"/>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5" name="文本框 34">
            <a:extLst>
              <a:ext uri="{FF2B5EF4-FFF2-40B4-BE49-F238E27FC236}">
                <a16:creationId xmlns:a16="http://schemas.microsoft.com/office/drawing/2014/main" id="{2A64F768-9073-4423-9031-927838E94D95}"/>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05</a:t>
            </a:r>
            <a:endParaRPr lang="zh-CN" altLang="en-US" sz="4000" dirty="0">
              <a:solidFill>
                <a:schemeClr val="accent1"/>
              </a:solidFill>
              <a:latin typeface="Century Gothic" panose="020B0502020202020204" pitchFamily="34" charset="0"/>
            </a:endParaRPr>
          </a:p>
        </p:txBody>
      </p:sp>
      <p:grpSp>
        <p:nvGrpSpPr>
          <p:cNvPr id="36" name="组合 35">
            <a:extLst>
              <a:ext uri="{FF2B5EF4-FFF2-40B4-BE49-F238E27FC236}">
                <a16:creationId xmlns:a16="http://schemas.microsoft.com/office/drawing/2014/main" id="{F5466E11-EEE9-4C3B-B8B9-3BAD1899DA98}"/>
              </a:ext>
            </a:extLst>
          </p:cNvPr>
          <p:cNvGrpSpPr/>
          <p:nvPr/>
        </p:nvGrpSpPr>
        <p:grpSpPr>
          <a:xfrm>
            <a:off x="1473289" y="371367"/>
            <a:ext cx="4698722" cy="787907"/>
            <a:chOff x="7318011" y="1456480"/>
            <a:chExt cx="4698722" cy="787907"/>
          </a:xfrm>
        </p:grpSpPr>
        <p:sp>
          <p:nvSpPr>
            <p:cNvPr id="37" name="文本框 36">
              <a:extLst>
                <a:ext uri="{FF2B5EF4-FFF2-40B4-BE49-F238E27FC236}">
                  <a16:creationId xmlns:a16="http://schemas.microsoft.com/office/drawing/2014/main" id="{D0745CDF-C94C-48F5-89C4-788CE51B0E39}"/>
                </a:ext>
              </a:extLst>
            </p:cNvPr>
            <p:cNvSpPr txBox="1"/>
            <p:nvPr/>
          </p:nvSpPr>
          <p:spPr>
            <a:xfrm>
              <a:off x="7318011" y="1456480"/>
              <a:ext cx="4698722"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分工与未来</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工作周报</a:t>
              </a:r>
            </a:p>
          </p:txBody>
        </p:sp>
        <p:sp>
          <p:nvSpPr>
            <p:cNvPr id="38" name="文本框 37">
              <a:extLst>
                <a:ext uri="{FF2B5EF4-FFF2-40B4-BE49-F238E27FC236}">
                  <a16:creationId xmlns:a16="http://schemas.microsoft.com/office/drawing/2014/main" id="{2AED0AD1-F9CF-441F-9E38-EA6604239360}"/>
                </a:ext>
              </a:extLst>
            </p:cNvPr>
            <p:cNvSpPr txBox="1"/>
            <p:nvPr/>
          </p:nvSpPr>
          <p:spPr>
            <a:xfrm>
              <a:off x="7318011" y="1984059"/>
              <a:ext cx="4260761" cy="26032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bg1">
                      <a:lumMod val="50000"/>
                    </a:schemeClr>
                  </a:solidFill>
                  <a:latin typeface="Century Gothic" panose="020B0502020202020204" pitchFamily="34" charset="0"/>
                </a:rPr>
                <a:t>Division and Feature</a:t>
              </a:r>
            </a:p>
          </p:txBody>
        </p:sp>
      </p:grpSp>
    </p:spTree>
    <p:extLst>
      <p:ext uri="{BB962C8B-B14F-4D97-AF65-F5344CB8AC3E}">
        <p14:creationId xmlns:p14="http://schemas.microsoft.com/office/powerpoint/2010/main" val="22195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7977" y="1825453"/>
            <a:ext cx="3375215" cy="3965747"/>
          </a:xfrm>
          <a:prstGeom prst="rect">
            <a:avLst/>
          </a:prstGeom>
          <a:blipFill dpi="0" rotWithShape="1">
            <a:blip r:embed="rId3"/>
            <a:srcRect/>
            <a:stretch>
              <a:fillRect l="-53997" r="-107844" b="-485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03729" y="2116513"/>
            <a:ext cx="3029327" cy="1195708"/>
            <a:chOff x="5082573" y="2168494"/>
            <a:chExt cx="3029327" cy="1195708"/>
          </a:xfrm>
        </p:grpSpPr>
        <p:sp>
          <p:nvSpPr>
            <p:cNvPr id="3" name="矩形 2"/>
            <p:cNvSpPr/>
            <p:nvPr/>
          </p:nvSpPr>
          <p:spPr>
            <a:xfrm>
              <a:off x="5082573" y="2168494"/>
              <a:ext cx="3029327" cy="517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234225" y="2196439"/>
              <a:ext cx="1625766"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Century Gothic" panose="020B0502020202020204" pitchFamily="34" charset="0"/>
                </a:rPr>
                <a:t>报名</a:t>
              </a:r>
              <a:r>
                <a:rPr lang="en-US" altLang="zh-CN" sz="2400" b="1" dirty="0">
                  <a:solidFill>
                    <a:schemeClr val="bg1"/>
                  </a:solidFill>
                  <a:latin typeface="Century Gothic" panose="020B0502020202020204" pitchFamily="34" charset="0"/>
                </a:rPr>
                <a:t>&amp;</a:t>
              </a:r>
              <a:r>
                <a:rPr lang="zh-CN" altLang="en-US" sz="2400" b="1" dirty="0">
                  <a:solidFill>
                    <a:schemeClr val="bg1"/>
                  </a:solidFill>
                  <a:latin typeface="Century Gothic" panose="020B0502020202020204" pitchFamily="34" charset="0"/>
                </a:rPr>
                <a:t>招生</a:t>
              </a:r>
            </a:p>
          </p:txBody>
        </p:sp>
        <p:sp>
          <p:nvSpPr>
            <p:cNvPr id="6" name="文本框 5"/>
            <p:cNvSpPr txBox="1"/>
            <p:nvPr/>
          </p:nvSpPr>
          <p:spPr>
            <a:xfrm>
              <a:off x="5234224" y="2840982"/>
              <a:ext cx="2714719" cy="523220"/>
            </a:xfrm>
            <a:prstGeom prst="rect">
              <a:avLst/>
            </a:prstGeom>
            <a:noFill/>
          </p:spPr>
          <p:txBody>
            <a:bodyPr wrap="square" rtlCol="0">
              <a:spAutoFit/>
              <a:scene3d>
                <a:camera prst="orthographicFront"/>
                <a:lightRig rig="threePt" dir="t"/>
              </a:scene3d>
              <a:sp3d contourW="12700"/>
            </a:bodyPr>
            <a:lstStyle/>
            <a:p>
              <a:pPr algn="just"/>
              <a:r>
                <a:rPr lang="zh-CN" altLang="en-US" sz="1400" dirty="0">
                  <a:solidFill>
                    <a:schemeClr val="bg1">
                      <a:lumMod val="50000"/>
                    </a:schemeClr>
                  </a:solidFill>
                  <a:latin typeface="Century Gothic" panose="020B0502020202020204" pitchFamily="34" charset="0"/>
                </a:rPr>
                <a:t>将报名、面试、录取等纸质化 过程信息化，提升流程效率</a:t>
              </a:r>
              <a:endParaRPr lang="en-US" altLang="zh-CN" sz="1400" dirty="0">
                <a:solidFill>
                  <a:schemeClr val="bg1">
                    <a:lumMod val="50000"/>
                  </a:schemeClr>
                </a:solidFill>
                <a:latin typeface="Century Gothic" panose="020B0502020202020204" pitchFamily="34" charset="0"/>
              </a:endParaRPr>
            </a:p>
          </p:txBody>
        </p:sp>
      </p:grpSp>
      <p:grpSp>
        <p:nvGrpSpPr>
          <p:cNvPr id="8" name="组合 7"/>
          <p:cNvGrpSpPr/>
          <p:nvPr/>
        </p:nvGrpSpPr>
        <p:grpSpPr>
          <a:xfrm>
            <a:off x="8232729" y="2116513"/>
            <a:ext cx="3029327" cy="1195708"/>
            <a:chOff x="5082573" y="2168494"/>
            <a:chExt cx="3029327" cy="1195708"/>
          </a:xfrm>
        </p:grpSpPr>
        <p:sp>
          <p:nvSpPr>
            <p:cNvPr id="9" name="矩形 8"/>
            <p:cNvSpPr/>
            <p:nvPr/>
          </p:nvSpPr>
          <p:spPr>
            <a:xfrm>
              <a:off x="5082573" y="2168494"/>
              <a:ext cx="3029327" cy="5175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234225" y="2196439"/>
              <a:ext cx="1415772"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Century Gothic" panose="020B0502020202020204" pitchFamily="34" charset="0"/>
                </a:rPr>
                <a:t>校友活动</a:t>
              </a:r>
            </a:p>
          </p:txBody>
        </p:sp>
        <p:sp>
          <p:nvSpPr>
            <p:cNvPr id="11" name="文本框 10"/>
            <p:cNvSpPr txBox="1"/>
            <p:nvPr/>
          </p:nvSpPr>
          <p:spPr>
            <a:xfrm>
              <a:off x="5234224" y="2840982"/>
              <a:ext cx="2714719" cy="523220"/>
            </a:xfrm>
            <a:prstGeom prst="rect">
              <a:avLst/>
            </a:prstGeom>
            <a:noFill/>
          </p:spPr>
          <p:txBody>
            <a:bodyPr wrap="square" rtlCol="0">
              <a:spAutoFit/>
              <a:scene3d>
                <a:camera prst="orthographicFront"/>
                <a:lightRig rig="threePt" dir="t"/>
              </a:scene3d>
              <a:sp3d contourW="12700"/>
            </a:bodyPr>
            <a:lstStyle/>
            <a:p>
              <a:pPr algn="just"/>
              <a:r>
                <a:rPr lang="zh-CN" altLang="en-US" sz="1400" dirty="0">
                  <a:solidFill>
                    <a:schemeClr val="bg1">
                      <a:lumMod val="50000"/>
                    </a:schemeClr>
                  </a:solidFill>
                  <a:latin typeface="Century Gothic" panose="020B0502020202020204" pitchFamily="34" charset="0"/>
                </a:rPr>
                <a:t>增加活动报名的功能，方便固定化格式的报名工作</a:t>
              </a:r>
            </a:p>
          </p:txBody>
        </p:sp>
      </p:grpSp>
      <p:grpSp>
        <p:nvGrpSpPr>
          <p:cNvPr id="14" name="组合 13"/>
          <p:cNvGrpSpPr/>
          <p:nvPr/>
        </p:nvGrpSpPr>
        <p:grpSpPr>
          <a:xfrm>
            <a:off x="4803729" y="4288213"/>
            <a:ext cx="3029327" cy="1411152"/>
            <a:chOff x="5082573" y="2168494"/>
            <a:chExt cx="3029327" cy="1411152"/>
          </a:xfrm>
        </p:grpSpPr>
        <p:sp>
          <p:nvSpPr>
            <p:cNvPr id="19" name="矩形 18"/>
            <p:cNvSpPr/>
            <p:nvPr/>
          </p:nvSpPr>
          <p:spPr>
            <a:xfrm>
              <a:off x="5082573" y="2168494"/>
              <a:ext cx="3029327" cy="5175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234225" y="2196439"/>
              <a:ext cx="1415772"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Century Gothic" panose="020B0502020202020204" pitchFamily="34" charset="0"/>
                </a:rPr>
                <a:t>线上课程</a:t>
              </a:r>
            </a:p>
          </p:txBody>
        </p:sp>
        <p:sp>
          <p:nvSpPr>
            <p:cNvPr id="21" name="文本框 20"/>
            <p:cNvSpPr txBox="1"/>
            <p:nvPr/>
          </p:nvSpPr>
          <p:spPr>
            <a:xfrm>
              <a:off x="5234224" y="2840982"/>
              <a:ext cx="2714719" cy="738664"/>
            </a:xfrm>
            <a:prstGeom prst="rect">
              <a:avLst/>
            </a:prstGeom>
            <a:noFill/>
          </p:spPr>
          <p:txBody>
            <a:bodyPr wrap="square" rtlCol="0">
              <a:spAutoFit/>
              <a:scene3d>
                <a:camera prst="orthographicFront"/>
                <a:lightRig rig="threePt" dir="t"/>
              </a:scene3d>
              <a:sp3d contourW="12700"/>
            </a:bodyPr>
            <a:lstStyle/>
            <a:p>
              <a:pPr algn="just"/>
              <a:r>
                <a:rPr lang="zh-CN" altLang="en-US" sz="1400" dirty="0">
                  <a:solidFill>
                    <a:schemeClr val="bg1">
                      <a:lumMod val="50000"/>
                    </a:schemeClr>
                  </a:solidFill>
                  <a:latin typeface="Century Gothic" panose="020B0502020202020204" pitchFamily="34" charset="0"/>
                </a:rPr>
                <a:t>将线下课程的视频、</a:t>
              </a:r>
              <a:r>
                <a:rPr lang="en-US" altLang="zh-CN" sz="1400" dirty="0">
                  <a:solidFill>
                    <a:schemeClr val="bg1">
                      <a:lumMod val="50000"/>
                    </a:schemeClr>
                  </a:solidFill>
                  <a:latin typeface="Century Gothic" panose="020B0502020202020204" pitchFamily="34" charset="0"/>
                </a:rPr>
                <a:t>ppt</a:t>
              </a:r>
              <a:r>
                <a:rPr lang="zh-CN" altLang="en-US" sz="1400" dirty="0">
                  <a:solidFill>
                    <a:schemeClr val="bg1">
                      <a:lumMod val="50000"/>
                    </a:schemeClr>
                  </a:solidFill>
                  <a:latin typeface="Century Gothic" panose="020B0502020202020204" pitchFamily="34" charset="0"/>
                </a:rPr>
                <a:t>、速记 等内容进行电子化留存，便于 学生查看</a:t>
              </a:r>
              <a:endParaRPr lang="en-US" altLang="zh-CN" sz="1400" dirty="0">
                <a:solidFill>
                  <a:schemeClr val="bg1">
                    <a:lumMod val="50000"/>
                  </a:schemeClr>
                </a:solidFill>
                <a:latin typeface="Century Gothic" panose="020B0502020202020204" pitchFamily="34" charset="0"/>
              </a:endParaRPr>
            </a:p>
          </p:txBody>
        </p:sp>
      </p:grpSp>
      <p:grpSp>
        <p:nvGrpSpPr>
          <p:cNvPr id="15" name="组合 14"/>
          <p:cNvGrpSpPr/>
          <p:nvPr/>
        </p:nvGrpSpPr>
        <p:grpSpPr>
          <a:xfrm>
            <a:off x="8232729" y="4288213"/>
            <a:ext cx="3029327" cy="1195708"/>
            <a:chOff x="5082573" y="2168494"/>
            <a:chExt cx="3029327" cy="1195708"/>
          </a:xfrm>
        </p:grpSpPr>
        <p:sp>
          <p:nvSpPr>
            <p:cNvPr id="16" name="矩形 15"/>
            <p:cNvSpPr/>
            <p:nvPr/>
          </p:nvSpPr>
          <p:spPr>
            <a:xfrm>
              <a:off x="5082573" y="2168494"/>
              <a:ext cx="3029327" cy="517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234225" y="2196439"/>
              <a:ext cx="1415772"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Century Gothic" panose="020B0502020202020204" pitchFamily="34" charset="0"/>
                </a:rPr>
                <a:t>校友资料</a:t>
              </a:r>
            </a:p>
          </p:txBody>
        </p:sp>
        <p:sp>
          <p:nvSpPr>
            <p:cNvPr id="18" name="文本框 17"/>
            <p:cNvSpPr txBox="1"/>
            <p:nvPr/>
          </p:nvSpPr>
          <p:spPr>
            <a:xfrm>
              <a:off x="5234224" y="2840982"/>
              <a:ext cx="2714719" cy="523220"/>
            </a:xfrm>
            <a:prstGeom prst="rect">
              <a:avLst/>
            </a:prstGeom>
            <a:noFill/>
          </p:spPr>
          <p:txBody>
            <a:bodyPr wrap="square" rtlCol="0">
              <a:spAutoFit/>
              <a:scene3d>
                <a:camera prst="orthographicFront"/>
                <a:lightRig rig="threePt" dir="t"/>
              </a:scene3d>
              <a:sp3d contourW="12700"/>
            </a:bodyPr>
            <a:lstStyle/>
            <a:p>
              <a:pPr algn="just"/>
              <a:r>
                <a:rPr lang="zh-CN" altLang="en-US" sz="1400" dirty="0">
                  <a:solidFill>
                    <a:schemeClr val="bg1">
                      <a:lumMod val="50000"/>
                    </a:schemeClr>
                  </a:solidFill>
                  <a:latin typeface="Century Gothic" panose="020B0502020202020204" pitchFamily="34" charset="0"/>
                </a:rPr>
                <a:t>建⽴校友资料库，方便校友之间尽心信息查询</a:t>
              </a:r>
            </a:p>
          </p:txBody>
        </p:sp>
      </p:grpSp>
      <p:sp>
        <p:nvSpPr>
          <p:cNvPr id="22" name="任意多边形: 形状 21">
            <a:extLst>
              <a:ext uri="{FF2B5EF4-FFF2-40B4-BE49-F238E27FC236}">
                <a16:creationId xmlns:a16="http://schemas.microsoft.com/office/drawing/2014/main" id="{04CBE2ED-489C-4228-8018-5F72652A4166}"/>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3" name="任意多边形: 形状 22">
            <a:extLst>
              <a:ext uri="{FF2B5EF4-FFF2-40B4-BE49-F238E27FC236}">
                <a16:creationId xmlns:a16="http://schemas.microsoft.com/office/drawing/2014/main" id="{C75360A0-B6E3-4135-8750-329FD79DC831}"/>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4" name="文本框 23">
            <a:extLst>
              <a:ext uri="{FF2B5EF4-FFF2-40B4-BE49-F238E27FC236}">
                <a16:creationId xmlns:a16="http://schemas.microsoft.com/office/drawing/2014/main" id="{39721753-B0E8-469F-B62A-5A9719F90B49}"/>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01</a:t>
            </a:r>
            <a:endParaRPr lang="zh-CN" altLang="en-US" sz="4000" dirty="0">
              <a:solidFill>
                <a:schemeClr val="accent1"/>
              </a:solidFill>
              <a:latin typeface="Century Gothic" panose="020B0502020202020204" pitchFamily="34" charset="0"/>
            </a:endParaRPr>
          </a:p>
        </p:txBody>
      </p:sp>
      <p:grpSp>
        <p:nvGrpSpPr>
          <p:cNvPr id="25" name="组合 24">
            <a:extLst>
              <a:ext uri="{FF2B5EF4-FFF2-40B4-BE49-F238E27FC236}">
                <a16:creationId xmlns:a16="http://schemas.microsoft.com/office/drawing/2014/main" id="{027D1015-AF4F-4721-83E8-A64F3CD9EC88}"/>
              </a:ext>
            </a:extLst>
          </p:cNvPr>
          <p:cNvGrpSpPr/>
          <p:nvPr/>
        </p:nvGrpSpPr>
        <p:grpSpPr>
          <a:xfrm>
            <a:off x="1473289" y="371367"/>
            <a:ext cx="4260761" cy="812016"/>
            <a:chOff x="7318011" y="1456480"/>
            <a:chExt cx="4260761" cy="812016"/>
          </a:xfrm>
        </p:grpSpPr>
        <p:sp>
          <p:nvSpPr>
            <p:cNvPr id="26" name="文本框 25">
              <a:extLst>
                <a:ext uri="{FF2B5EF4-FFF2-40B4-BE49-F238E27FC236}">
                  <a16:creationId xmlns:a16="http://schemas.microsoft.com/office/drawing/2014/main" id="{EA82D7B9-D958-48BA-B969-92DD4F91A432}"/>
                </a:ext>
              </a:extLst>
            </p:cNvPr>
            <p:cNvSpPr txBox="1"/>
            <p:nvPr/>
          </p:nvSpPr>
          <p:spPr>
            <a:xfrm>
              <a:off x="7318011" y="1456480"/>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项目介绍</a:t>
              </a:r>
            </a:p>
          </p:txBody>
        </p:sp>
        <p:sp>
          <p:nvSpPr>
            <p:cNvPr id="27" name="文本框 26">
              <a:extLst>
                <a:ext uri="{FF2B5EF4-FFF2-40B4-BE49-F238E27FC236}">
                  <a16:creationId xmlns:a16="http://schemas.microsoft.com/office/drawing/2014/main" id="{7593F785-7AA7-438B-BF12-E144F3F2EAD2}"/>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Project Introduction</a:t>
              </a:r>
            </a:p>
          </p:txBody>
        </p:sp>
      </p:grpSp>
    </p:spTree>
    <p:extLst>
      <p:ext uri="{BB962C8B-B14F-4D97-AF65-F5344CB8AC3E}">
        <p14:creationId xmlns:p14="http://schemas.microsoft.com/office/powerpoint/2010/main" val="1071067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7977" y="1825453"/>
            <a:ext cx="3375215" cy="3965747"/>
          </a:xfrm>
          <a:prstGeom prst="rect">
            <a:avLst/>
          </a:prstGeom>
          <a:blipFill dpi="0" rotWithShape="1">
            <a:blip r:embed="rId3"/>
            <a:srcRect/>
            <a:stretch>
              <a:fillRect l="-53997" r="-107844" b="-485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5765754" y="2116513"/>
            <a:ext cx="3029327" cy="980265"/>
            <a:chOff x="5082573" y="2168494"/>
            <a:chExt cx="3029327" cy="980265"/>
          </a:xfrm>
        </p:grpSpPr>
        <p:sp>
          <p:nvSpPr>
            <p:cNvPr id="3" name="矩形 2"/>
            <p:cNvSpPr/>
            <p:nvPr/>
          </p:nvSpPr>
          <p:spPr>
            <a:xfrm>
              <a:off x="5082573" y="2168494"/>
              <a:ext cx="3029327" cy="517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234225" y="2196439"/>
              <a:ext cx="800219"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Century Gothic" panose="020B0502020202020204" pitchFamily="34" charset="0"/>
                </a:rPr>
                <a:t>前端</a:t>
              </a:r>
            </a:p>
          </p:txBody>
        </p:sp>
        <p:sp>
          <p:nvSpPr>
            <p:cNvPr id="6" name="文本框 5"/>
            <p:cNvSpPr txBox="1"/>
            <p:nvPr/>
          </p:nvSpPr>
          <p:spPr>
            <a:xfrm>
              <a:off x="5234224" y="2840982"/>
              <a:ext cx="2714719" cy="307777"/>
            </a:xfrm>
            <a:prstGeom prst="rect">
              <a:avLst/>
            </a:prstGeom>
            <a:noFill/>
          </p:spPr>
          <p:txBody>
            <a:bodyPr wrap="square" rtlCol="0">
              <a:spAutoFit/>
              <a:scene3d>
                <a:camera prst="orthographicFront"/>
                <a:lightRig rig="threePt" dir="t"/>
              </a:scene3d>
              <a:sp3d contourW="12700"/>
            </a:bodyPr>
            <a:lstStyle/>
            <a:p>
              <a:pPr algn="just"/>
              <a:r>
                <a:rPr lang="zh-CN" altLang="en-US" sz="1400" b="1" dirty="0">
                  <a:solidFill>
                    <a:schemeClr val="bg1">
                      <a:lumMod val="50000"/>
                    </a:schemeClr>
                  </a:solidFill>
                  <a:latin typeface="Century Gothic" panose="020B0502020202020204" pitchFamily="34" charset="0"/>
                </a:rPr>
                <a:t>张玉晗、陈为响、李亚欣、吴莹</a:t>
              </a:r>
              <a:endParaRPr lang="en-US" altLang="zh-CN" sz="1400" b="1" dirty="0">
                <a:solidFill>
                  <a:schemeClr val="bg1">
                    <a:lumMod val="50000"/>
                  </a:schemeClr>
                </a:solidFill>
                <a:latin typeface="Century Gothic" panose="020B0502020202020204" pitchFamily="34" charset="0"/>
              </a:endParaRPr>
            </a:p>
          </p:txBody>
        </p:sp>
      </p:grpSp>
      <p:grpSp>
        <p:nvGrpSpPr>
          <p:cNvPr id="8" name="组合 7"/>
          <p:cNvGrpSpPr/>
          <p:nvPr/>
        </p:nvGrpSpPr>
        <p:grpSpPr>
          <a:xfrm>
            <a:off x="5765754" y="3964363"/>
            <a:ext cx="3029327" cy="980265"/>
            <a:chOff x="5082573" y="2168494"/>
            <a:chExt cx="3029327" cy="980265"/>
          </a:xfrm>
        </p:grpSpPr>
        <p:sp>
          <p:nvSpPr>
            <p:cNvPr id="9" name="矩形 8"/>
            <p:cNvSpPr/>
            <p:nvPr/>
          </p:nvSpPr>
          <p:spPr>
            <a:xfrm>
              <a:off x="5082573" y="2168494"/>
              <a:ext cx="3029327" cy="5175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234225" y="2196439"/>
              <a:ext cx="800219"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Century Gothic" panose="020B0502020202020204" pitchFamily="34" charset="0"/>
                </a:rPr>
                <a:t>后端</a:t>
              </a:r>
            </a:p>
          </p:txBody>
        </p:sp>
        <p:sp>
          <p:nvSpPr>
            <p:cNvPr id="11" name="文本框 10"/>
            <p:cNvSpPr txBox="1"/>
            <p:nvPr/>
          </p:nvSpPr>
          <p:spPr>
            <a:xfrm>
              <a:off x="5234224" y="2840982"/>
              <a:ext cx="2714719" cy="307777"/>
            </a:xfrm>
            <a:prstGeom prst="rect">
              <a:avLst/>
            </a:prstGeom>
            <a:noFill/>
          </p:spPr>
          <p:txBody>
            <a:bodyPr wrap="square" rtlCol="0">
              <a:spAutoFit/>
              <a:scene3d>
                <a:camera prst="orthographicFront"/>
                <a:lightRig rig="threePt" dir="t"/>
              </a:scene3d>
              <a:sp3d contourW="12700"/>
            </a:bodyPr>
            <a:lstStyle/>
            <a:p>
              <a:pPr algn="just"/>
              <a:r>
                <a:rPr lang="zh-CN" altLang="en-US" sz="1400" b="1" dirty="0">
                  <a:solidFill>
                    <a:schemeClr val="bg1">
                      <a:lumMod val="50000"/>
                    </a:schemeClr>
                  </a:solidFill>
                  <a:latin typeface="Century Gothic" panose="020B0502020202020204" pitchFamily="34" charset="0"/>
                </a:rPr>
                <a:t>郑力煽、葛学文</a:t>
              </a:r>
              <a:endParaRPr lang="en-US" altLang="zh-CN" sz="1400" b="1" dirty="0">
                <a:solidFill>
                  <a:schemeClr val="bg1">
                    <a:lumMod val="50000"/>
                  </a:schemeClr>
                </a:solidFill>
                <a:latin typeface="Century Gothic" panose="020B0502020202020204" pitchFamily="34" charset="0"/>
              </a:endParaRPr>
            </a:p>
          </p:txBody>
        </p:sp>
      </p:grpSp>
      <p:sp>
        <p:nvSpPr>
          <p:cNvPr id="22" name="任意多边形: 形状 21">
            <a:extLst>
              <a:ext uri="{FF2B5EF4-FFF2-40B4-BE49-F238E27FC236}">
                <a16:creationId xmlns:a16="http://schemas.microsoft.com/office/drawing/2014/main" id="{04CBE2ED-489C-4228-8018-5F72652A4166}"/>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3" name="任意多边形: 形状 22">
            <a:extLst>
              <a:ext uri="{FF2B5EF4-FFF2-40B4-BE49-F238E27FC236}">
                <a16:creationId xmlns:a16="http://schemas.microsoft.com/office/drawing/2014/main" id="{C75360A0-B6E3-4135-8750-329FD79DC831}"/>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24" name="文本框 23">
            <a:extLst>
              <a:ext uri="{FF2B5EF4-FFF2-40B4-BE49-F238E27FC236}">
                <a16:creationId xmlns:a16="http://schemas.microsoft.com/office/drawing/2014/main" id="{39721753-B0E8-469F-B62A-5A9719F90B49}"/>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05</a:t>
            </a:r>
            <a:endParaRPr lang="zh-CN" altLang="en-US" sz="4000" dirty="0">
              <a:solidFill>
                <a:schemeClr val="accent1"/>
              </a:solidFill>
              <a:latin typeface="Century Gothic" panose="020B0502020202020204" pitchFamily="34" charset="0"/>
            </a:endParaRPr>
          </a:p>
        </p:txBody>
      </p:sp>
      <p:grpSp>
        <p:nvGrpSpPr>
          <p:cNvPr id="25" name="组合 24">
            <a:extLst>
              <a:ext uri="{FF2B5EF4-FFF2-40B4-BE49-F238E27FC236}">
                <a16:creationId xmlns:a16="http://schemas.microsoft.com/office/drawing/2014/main" id="{027D1015-AF4F-4721-83E8-A64F3CD9EC88}"/>
              </a:ext>
            </a:extLst>
          </p:cNvPr>
          <p:cNvGrpSpPr/>
          <p:nvPr/>
        </p:nvGrpSpPr>
        <p:grpSpPr>
          <a:xfrm>
            <a:off x="1473289" y="371367"/>
            <a:ext cx="4698722" cy="812016"/>
            <a:chOff x="7318011" y="1456480"/>
            <a:chExt cx="4698722" cy="812016"/>
          </a:xfrm>
        </p:grpSpPr>
        <p:sp>
          <p:nvSpPr>
            <p:cNvPr id="26" name="文本框 25">
              <a:extLst>
                <a:ext uri="{FF2B5EF4-FFF2-40B4-BE49-F238E27FC236}">
                  <a16:creationId xmlns:a16="http://schemas.microsoft.com/office/drawing/2014/main" id="{EA82D7B9-D958-48BA-B969-92DD4F91A432}"/>
                </a:ext>
              </a:extLst>
            </p:cNvPr>
            <p:cNvSpPr txBox="1"/>
            <p:nvPr/>
          </p:nvSpPr>
          <p:spPr>
            <a:xfrm>
              <a:off x="7318011" y="1456480"/>
              <a:ext cx="4698722"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分工与未来</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小组分工</a:t>
              </a:r>
            </a:p>
          </p:txBody>
        </p:sp>
        <p:sp>
          <p:nvSpPr>
            <p:cNvPr id="27" name="文本框 26">
              <a:extLst>
                <a:ext uri="{FF2B5EF4-FFF2-40B4-BE49-F238E27FC236}">
                  <a16:creationId xmlns:a16="http://schemas.microsoft.com/office/drawing/2014/main" id="{7593F785-7AA7-438B-BF12-E144F3F2EAD2}"/>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rPr>
                <a:t>Division and Feature</a:t>
              </a:r>
            </a:p>
          </p:txBody>
        </p:sp>
      </p:grpSp>
    </p:spTree>
    <p:extLst>
      <p:ext uri="{BB962C8B-B14F-4D97-AF65-F5344CB8AC3E}">
        <p14:creationId xmlns:p14="http://schemas.microsoft.com/office/powerpoint/2010/main" val="3459082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986828" y="3038564"/>
            <a:ext cx="1803926" cy="1715077"/>
            <a:chOff x="3844203" y="3038564"/>
            <a:chExt cx="1803926" cy="1715077"/>
          </a:xfrm>
        </p:grpSpPr>
        <p:sp>
          <p:nvSpPr>
            <p:cNvPr id="7" name="Rectangle 13"/>
            <p:cNvSpPr/>
            <p:nvPr/>
          </p:nvSpPr>
          <p:spPr>
            <a:xfrm flipV="1">
              <a:off x="3844203" y="3184623"/>
              <a:ext cx="1803926" cy="1525824"/>
            </a:xfrm>
            <a:prstGeom prst="rect">
              <a:avLst/>
            </a:prstGeom>
            <a:solidFill>
              <a:schemeClr val="accent2"/>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Freeform: Shape 27"/>
            <p:cNvSpPr>
              <a:spLocks/>
            </p:cNvSpPr>
            <p:nvPr/>
          </p:nvSpPr>
          <p:spPr bwMode="auto">
            <a:xfrm>
              <a:off x="4421308" y="3038564"/>
              <a:ext cx="649716" cy="643830"/>
            </a:xfrm>
            <a:custGeom>
              <a:avLst/>
              <a:gdLst>
                <a:gd name="T0" fmla="*/ 6848 w 6914"/>
                <a:gd name="T1" fmla="*/ 2638 h 6861"/>
                <a:gd name="T2" fmla="*/ 6360 w 6914"/>
                <a:gd name="T3" fmla="*/ 2276 h 6861"/>
                <a:gd name="T4" fmla="*/ 4507 w 6914"/>
                <a:gd name="T5" fmla="*/ 2276 h 6861"/>
                <a:gd name="T6" fmla="*/ 3944 w 6914"/>
                <a:gd name="T7" fmla="*/ 360 h 6861"/>
                <a:gd name="T8" fmla="*/ 3459 w 6914"/>
                <a:gd name="T9" fmla="*/ 0 h 6861"/>
                <a:gd name="T10" fmla="*/ 2970 w 6914"/>
                <a:gd name="T11" fmla="*/ 357 h 6861"/>
                <a:gd name="T12" fmla="*/ 2389 w 6914"/>
                <a:gd name="T13" fmla="*/ 2276 h 6861"/>
                <a:gd name="T14" fmla="*/ 554 w 6914"/>
                <a:gd name="T15" fmla="*/ 2276 h 6861"/>
                <a:gd name="T16" fmla="*/ 65 w 6914"/>
                <a:gd name="T17" fmla="*/ 2639 h 6861"/>
                <a:gd name="T18" fmla="*/ 266 w 6914"/>
                <a:gd name="T19" fmla="*/ 3207 h 6861"/>
                <a:gd name="T20" fmla="*/ 1767 w 6914"/>
                <a:gd name="T21" fmla="*/ 4329 h 6861"/>
                <a:gd name="T22" fmla="*/ 1186 w 6914"/>
                <a:gd name="T23" fmla="*/ 6162 h 6861"/>
                <a:gd name="T24" fmla="*/ 1382 w 6914"/>
                <a:gd name="T25" fmla="*/ 6736 h 6861"/>
                <a:gd name="T26" fmla="*/ 1983 w 6914"/>
                <a:gd name="T27" fmla="*/ 6722 h 6861"/>
                <a:gd name="T28" fmla="*/ 3119 w 6914"/>
                <a:gd name="T29" fmla="*/ 5944 h 6861"/>
                <a:gd name="T30" fmla="*/ 3149 w 6914"/>
                <a:gd name="T31" fmla="*/ 5786 h 6861"/>
                <a:gd name="T32" fmla="*/ 2991 w 6914"/>
                <a:gd name="T33" fmla="*/ 5757 h 6861"/>
                <a:gd name="T34" fmla="*/ 1848 w 6914"/>
                <a:gd name="T35" fmla="*/ 6539 h 6861"/>
                <a:gd name="T36" fmla="*/ 1512 w 6914"/>
                <a:gd name="T37" fmla="*/ 6549 h 6861"/>
                <a:gd name="T38" fmla="*/ 1403 w 6914"/>
                <a:gd name="T39" fmla="*/ 6231 h 6861"/>
                <a:gd name="T40" fmla="*/ 2008 w 6914"/>
                <a:gd name="T41" fmla="*/ 4321 h 6861"/>
                <a:gd name="T42" fmla="*/ 1968 w 6914"/>
                <a:gd name="T43" fmla="*/ 4195 h 6861"/>
                <a:gd name="T44" fmla="*/ 397 w 6914"/>
                <a:gd name="T45" fmla="*/ 3021 h 6861"/>
                <a:gd name="T46" fmla="*/ 283 w 6914"/>
                <a:gd name="T47" fmla="*/ 2704 h 6861"/>
                <a:gd name="T48" fmla="*/ 554 w 6914"/>
                <a:gd name="T49" fmla="*/ 2504 h 6861"/>
                <a:gd name="T50" fmla="*/ 2473 w 6914"/>
                <a:gd name="T51" fmla="*/ 2504 h 6861"/>
                <a:gd name="T52" fmla="*/ 2582 w 6914"/>
                <a:gd name="T53" fmla="*/ 2423 h 6861"/>
                <a:gd name="T54" fmla="*/ 3187 w 6914"/>
                <a:gd name="T55" fmla="*/ 425 h 6861"/>
                <a:gd name="T56" fmla="*/ 3458 w 6914"/>
                <a:gd name="T57" fmla="*/ 228 h 6861"/>
                <a:gd name="T58" fmla="*/ 3727 w 6914"/>
                <a:gd name="T59" fmla="*/ 426 h 6861"/>
                <a:gd name="T60" fmla="*/ 4313 w 6914"/>
                <a:gd name="T61" fmla="*/ 2422 h 6861"/>
                <a:gd name="T62" fmla="*/ 4422 w 6914"/>
                <a:gd name="T63" fmla="*/ 2504 h 6861"/>
                <a:gd name="T64" fmla="*/ 6360 w 6914"/>
                <a:gd name="T65" fmla="*/ 2504 h 6861"/>
                <a:gd name="T66" fmla="*/ 6631 w 6914"/>
                <a:gd name="T67" fmla="*/ 2704 h 6861"/>
                <a:gd name="T68" fmla="*/ 6512 w 6914"/>
                <a:gd name="T69" fmla="*/ 3025 h 6861"/>
                <a:gd name="T70" fmla="*/ 4946 w 6914"/>
                <a:gd name="T71" fmla="*/ 4195 h 6861"/>
                <a:gd name="T72" fmla="*/ 4906 w 6914"/>
                <a:gd name="T73" fmla="*/ 4321 h 6861"/>
                <a:gd name="T74" fmla="*/ 5510 w 6914"/>
                <a:gd name="T75" fmla="*/ 6231 h 6861"/>
                <a:gd name="T76" fmla="*/ 5402 w 6914"/>
                <a:gd name="T77" fmla="*/ 6549 h 6861"/>
                <a:gd name="T78" fmla="*/ 5059 w 6914"/>
                <a:gd name="T79" fmla="*/ 6534 h 6861"/>
                <a:gd name="T80" fmla="*/ 3182 w 6914"/>
                <a:gd name="T81" fmla="*/ 5254 h 6861"/>
                <a:gd name="T82" fmla="*/ 3024 w 6914"/>
                <a:gd name="T83" fmla="*/ 5284 h 6861"/>
                <a:gd name="T84" fmla="*/ 3054 w 6914"/>
                <a:gd name="T85" fmla="*/ 5442 h 6861"/>
                <a:gd name="T86" fmla="*/ 4925 w 6914"/>
                <a:gd name="T87" fmla="*/ 6717 h 6861"/>
                <a:gd name="T88" fmla="*/ 5241 w 6914"/>
                <a:gd name="T89" fmla="*/ 6827 h 6861"/>
                <a:gd name="T90" fmla="*/ 5531 w 6914"/>
                <a:gd name="T91" fmla="*/ 6736 h 6861"/>
                <a:gd name="T92" fmla="*/ 5727 w 6914"/>
                <a:gd name="T93" fmla="*/ 6162 h 6861"/>
                <a:gd name="T94" fmla="*/ 5147 w 6914"/>
                <a:gd name="T95" fmla="*/ 4329 h 6861"/>
                <a:gd name="T96" fmla="*/ 6643 w 6914"/>
                <a:gd name="T97" fmla="*/ 3211 h 6861"/>
                <a:gd name="T98" fmla="*/ 6848 w 6914"/>
                <a:gd name="T99" fmla="*/ 2638 h 6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14" h="6861">
                  <a:moveTo>
                    <a:pt x="6848" y="2638"/>
                  </a:moveTo>
                  <a:cubicBezTo>
                    <a:pt x="6783" y="2422"/>
                    <a:pt x="6586" y="2276"/>
                    <a:pt x="6360" y="2276"/>
                  </a:cubicBezTo>
                  <a:lnTo>
                    <a:pt x="4507" y="2276"/>
                  </a:lnTo>
                  <a:lnTo>
                    <a:pt x="3944" y="360"/>
                  </a:lnTo>
                  <a:cubicBezTo>
                    <a:pt x="3878" y="146"/>
                    <a:pt x="3683" y="1"/>
                    <a:pt x="3459" y="0"/>
                  </a:cubicBezTo>
                  <a:cubicBezTo>
                    <a:pt x="3234" y="0"/>
                    <a:pt x="3038" y="143"/>
                    <a:pt x="2970" y="357"/>
                  </a:cubicBezTo>
                  <a:lnTo>
                    <a:pt x="2389" y="2276"/>
                  </a:lnTo>
                  <a:lnTo>
                    <a:pt x="554" y="2276"/>
                  </a:lnTo>
                  <a:cubicBezTo>
                    <a:pt x="327" y="2276"/>
                    <a:pt x="131" y="2422"/>
                    <a:pt x="65" y="2639"/>
                  </a:cubicBezTo>
                  <a:cubicBezTo>
                    <a:pt x="0" y="2855"/>
                    <a:pt x="82" y="3085"/>
                    <a:pt x="266" y="3207"/>
                  </a:cubicBezTo>
                  <a:lnTo>
                    <a:pt x="1767" y="4329"/>
                  </a:lnTo>
                  <a:lnTo>
                    <a:pt x="1186" y="6162"/>
                  </a:lnTo>
                  <a:cubicBezTo>
                    <a:pt x="1118" y="6377"/>
                    <a:pt x="1196" y="6608"/>
                    <a:pt x="1382" y="6736"/>
                  </a:cubicBezTo>
                  <a:cubicBezTo>
                    <a:pt x="1562" y="6861"/>
                    <a:pt x="1823" y="6849"/>
                    <a:pt x="1983" y="6722"/>
                  </a:cubicBezTo>
                  <a:lnTo>
                    <a:pt x="3119" y="5944"/>
                  </a:lnTo>
                  <a:cubicBezTo>
                    <a:pt x="3171" y="5909"/>
                    <a:pt x="3184" y="5838"/>
                    <a:pt x="3149" y="5786"/>
                  </a:cubicBezTo>
                  <a:cubicBezTo>
                    <a:pt x="3113" y="5735"/>
                    <a:pt x="3043" y="5721"/>
                    <a:pt x="2991" y="5757"/>
                  </a:cubicBezTo>
                  <a:lnTo>
                    <a:pt x="1848" y="6539"/>
                  </a:lnTo>
                  <a:cubicBezTo>
                    <a:pt x="1753" y="6614"/>
                    <a:pt x="1611" y="6618"/>
                    <a:pt x="1512" y="6549"/>
                  </a:cubicBezTo>
                  <a:cubicBezTo>
                    <a:pt x="1409" y="6478"/>
                    <a:pt x="1365" y="6350"/>
                    <a:pt x="1403" y="6231"/>
                  </a:cubicBezTo>
                  <a:lnTo>
                    <a:pt x="2008" y="4321"/>
                  </a:lnTo>
                  <a:cubicBezTo>
                    <a:pt x="2023" y="4275"/>
                    <a:pt x="2006" y="4224"/>
                    <a:pt x="1968" y="4195"/>
                  </a:cubicBezTo>
                  <a:lnTo>
                    <a:pt x="397" y="3021"/>
                  </a:lnTo>
                  <a:cubicBezTo>
                    <a:pt x="293" y="2952"/>
                    <a:pt x="247" y="2825"/>
                    <a:pt x="283" y="2704"/>
                  </a:cubicBezTo>
                  <a:cubicBezTo>
                    <a:pt x="319" y="2584"/>
                    <a:pt x="428" y="2504"/>
                    <a:pt x="554" y="2504"/>
                  </a:cubicBezTo>
                  <a:lnTo>
                    <a:pt x="2473" y="2504"/>
                  </a:lnTo>
                  <a:cubicBezTo>
                    <a:pt x="2523" y="2504"/>
                    <a:pt x="2567" y="2471"/>
                    <a:pt x="2582" y="2423"/>
                  </a:cubicBezTo>
                  <a:lnTo>
                    <a:pt x="3187" y="425"/>
                  </a:lnTo>
                  <a:cubicBezTo>
                    <a:pt x="3225" y="307"/>
                    <a:pt x="3334" y="228"/>
                    <a:pt x="3458" y="228"/>
                  </a:cubicBezTo>
                  <a:cubicBezTo>
                    <a:pt x="3582" y="229"/>
                    <a:pt x="3690" y="309"/>
                    <a:pt x="3727" y="426"/>
                  </a:cubicBezTo>
                  <a:lnTo>
                    <a:pt x="4313" y="2422"/>
                  </a:lnTo>
                  <a:cubicBezTo>
                    <a:pt x="4327" y="2470"/>
                    <a:pt x="4372" y="2504"/>
                    <a:pt x="4422" y="2504"/>
                  </a:cubicBezTo>
                  <a:lnTo>
                    <a:pt x="6360" y="2504"/>
                  </a:lnTo>
                  <a:cubicBezTo>
                    <a:pt x="6485" y="2504"/>
                    <a:pt x="6594" y="2584"/>
                    <a:pt x="6631" y="2704"/>
                  </a:cubicBezTo>
                  <a:cubicBezTo>
                    <a:pt x="6667" y="2825"/>
                    <a:pt x="6621" y="2952"/>
                    <a:pt x="6512" y="3025"/>
                  </a:cubicBezTo>
                  <a:lnTo>
                    <a:pt x="4946" y="4195"/>
                  </a:lnTo>
                  <a:cubicBezTo>
                    <a:pt x="4907" y="4224"/>
                    <a:pt x="4891" y="4275"/>
                    <a:pt x="4906" y="4321"/>
                  </a:cubicBezTo>
                  <a:lnTo>
                    <a:pt x="5510" y="6231"/>
                  </a:lnTo>
                  <a:cubicBezTo>
                    <a:pt x="5549" y="6350"/>
                    <a:pt x="5505" y="6478"/>
                    <a:pt x="5402" y="6549"/>
                  </a:cubicBezTo>
                  <a:cubicBezTo>
                    <a:pt x="5303" y="6618"/>
                    <a:pt x="5167" y="6618"/>
                    <a:pt x="5059" y="6534"/>
                  </a:cubicBezTo>
                  <a:lnTo>
                    <a:pt x="3182" y="5254"/>
                  </a:lnTo>
                  <a:cubicBezTo>
                    <a:pt x="3130" y="5219"/>
                    <a:pt x="3059" y="5232"/>
                    <a:pt x="3024" y="5284"/>
                  </a:cubicBezTo>
                  <a:cubicBezTo>
                    <a:pt x="2988" y="5336"/>
                    <a:pt x="3002" y="5407"/>
                    <a:pt x="3054" y="5442"/>
                  </a:cubicBezTo>
                  <a:lnTo>
                    <a:pt x="4925" y="6717"/>
                  </a:lnTo>
                  <a:cubicBezTo>
                    <a:pt x="5014" y="6788"/>
                    <a:pt x="5127" y="6827"/>
                    <a:pt x="5241" y="6827"/>
                  </a:cubicBezTo>
                  <a:cubicBezTo>
                    <a:pt x="5345" y="6827"/>
                    <a:pt x="5446" y="6796"/>
                    <a:pt x="5531" y="6736"/>
                  </a:cubicBezTo>
                  <a:cubicBezTo>
                    <a:pt x="5717" y="6608"/>
                    <a:pt x="5796" y="6377"/>
                    <a:pt x="5727" y="6162"/>
                  </a:cubicBezTo>
                  <a:lnTo>
                    <a:pt x="5147" y="4329"/>
                  </a:lnTo>
                  <a:lnTo>
                    <a:pt x="6643" y="3211"/>
                  </a:lnTo>
                  <a:cubicBezTo>
                    <a:pt x="6831" y="3085"/>
                    <a:pt x="6914" y="2855"/>
                    <a:pt x="6848" y="2638"/>
                  </a:cubicBezTo>
                  <a:close/>
                </a:path>
              </a:pathLst>
            </a:custGeom>
            <a:solidFill>
              <a:schemeClr val="accent2"/>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0" name="TextBox 9"/>
            <p:cNvSpPr txBox="1">
              <a:spLocks/>
            </p:cNvSpPr>
            <p:nvPr/>
          </p:nvSpPr>
          <p:spPr bwMode="auto">
            <a:xfrm>
              <a:off x="4348625" y="4359829"/>
              <a:ext cx="642679" cy="393812"/>
            </a:xfrm>
            <a:prstGeom prst="rect">
              <a:avLst/>
            </a:prstGeom>
            <a:noFill/>
          </p:spPr>
          <p:txBody>
            <a:bodyPr wrap="none" lIns="0" tIns="0" rIns="0" bIns="0" anchor="ctr">
              <a:normAutofit/>
            </a:bodyPr>
            <a:lstStyle/>
            <a:p>
              <a:r>
                <a:rPr lang="zh-CN" altLang="en-US" sz="2400" b="0" dirty="0">
                  <a:solidFill>
                    <a:schemeClr val="accent2"/>
                  </a:solidFill>
                  <a:effectLst/>
                  <a:latin typeface="Century Gothic" panose="020B0502020202020204" pitchFamily="34" charset="0"/>
                </a:rPr>
                <a:t>第二周</a:t>
              </a:r>
              <a:endParaRPr lang="en-US" altLang="ko-KR" sz="2400" b="0" dirty="0">
                <a:solidFill>
                  <a:schemeClr val="accent2"/>
                </a:solidFill>
                <a:effectLst/>
                <a:latin typeface="Century Gothic" panose="020B0502020202020204" pitchFamily="34" charset="0"/>
              </a:endParaRPr>
            </a:p>
          </p:txBody>
        </p:sp>
      </p:grpSp>
      <p:grpSp>
        <p:nvGrpSpPr>
          <p:cNvPr id="3" name="组合 2"/>
          <p:cNvGrpSpPr/>
          <p:nvPr/>
        </p:nvGrpSpPr>
        <p:grpSpPr>
          <a:xfrm>
            <a:off x="5243148" y="2267126"/>
            <a:ext cx="1803926" cy="1713202"/>
            <a:chOff x="6567123" y="2267126"/>
            <a:chExt cx="1803926" cy="1713202"/>
          </a:xfrm>
        </p:grpSpPr>
        <p:sp>
          <p:nvSpPr>
            <p:cNvPr id="10" name="Rectangle 23"/>
            <p:cNvSpPr/>
            <p:nvPr/>
          </p:nvSpPr>
          <p:spPr>
            <a:xfrm flipV="1">
              <a:off x="6567123" y="2414234"/>
              <a:ext cx="1803926" cy="1525824"/>
            </a:xfrm>
            <a:prstGeom prst="rect">
              <a:avLst/>
            </a:prstGeom>
            <a:solidFill>
              <a:schemeClr val="accent3"/>
            </a:solidFill>
            <a:ln>
              <a:noFill/>
            </a:ln>
            <a:scene3d>
              <a:camera prst="perspectiveRelaxed" fov="5700000">
                <a:rot lat="16800000" lon="0" rev="0"/>
              </a:camera>
              <a:lightRig rig="soft" dir="t">
                <a:rot lat="0" lon="0" rev="4800000"/>
              </a:lightRig>
            </a:scene3d>
            <a:sp3d extrusionH="57150" prstMaterial="plastic">
              <a:bevelT w="0" h="12700"/>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Freeform: Shape 28"/>
            <p:cNvSpPr>
              <a:spLocks/>
            </p:cNvSpPr>
            <p:nvPr/>
          </p:nvSpPr>
          <p:spPr bwMode="auto">
            <a:xfrm>
              <a:off x="7144228" y="2267126"/>
              <a:ext cx="649716" cy="525885"/>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accent3"/>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8" name="TextBox 6"/>
            <p:cNvSpPr txBox="1">
              <a:spLocks/>
            </p:cNvSpPr>
            <p:nvPr/>
          </p:nvSpPr>
          <p:spPr bwMode="auto">
            <a:xfrm>
              <a:off x="7037385" y="3586516"/>
              <a:ext cx="593112" cy="393812"/>
            </a:xfrm>
            <a:prstGeom prst="rect">
              <a:avLst/>
            </a:prstGeom>
            <a:noFill/>
          </p:spPr>
          <p:txBody>
            <a:bodyPr wrap="none" lIns="0" tIns="0" rIns="0" bIns="0" anchor="ctr">
              <a:normAutofit/>
            </a:bodyPr>
            <a:lstStyle/>
            <a:p>
              <a:r>
                <a:rPr lang="zh-CN" altLang="en-US" sz="2400" b="0" dirty="0">
                  <a:solidFill>
                    <a:schemeClr val="accent3"/>
                  </a:solidFill>
                  <a:effectLst/>
                  <a:latin typeface="Century Gothic" panose="020B0502020202020204" pitchFamily="34" charset="0"/>
                </a:rPr>
                <a:t>第三周</a:t>
              </a:r>
              <a:endParaRPr lang="en-US" altLang="ko-KR" sz="2400" b="0" dirty="0">
                <a:solidFill>
                  <a:schemeClr val="accent3"/>
                </a:solidFill>
                <a:effectLst/>
                <a:latin typeface="Century Gothic" panose="020B0502020202020204" pitchFamily="34" charset="0"/>
              </a:endParaRPr>
            </a:p>
          </p:txBody>
        </p:sp>
      </p:grpSp>
      <p:grpSp>
        <p:nvGrpSpPr>
          <p:cNvPr id="2" name="组合 1"/>
          <p:cNvGrpSpPr/>
          <p:nvPr/>
        </p:nvGrpSpPr>
        <p:grpSpPr>
          <a:xfrm>
            <a:off x="8361917" y="1498601"/>
            <a:ext cx="1803926" cy="1703203"/>
            <a:chOff x="9266792" y="1498601"/>
            <a:chExt cx="1803926" cy="1703203"/>
          </a:xfrm>
        </p:grpSpPr>
        <p:sp>
          <p:nvSpPr>
            <p:cNvPr id="13" name="Rectangle 18"/>
            <p:cNvSpPr/>
            <p:nvPr/>
          </p:nvSpPr>
          <p:spPr>
            <a:xfrm flipV="1">
              <a:off x="9266792" y="1639133"/>
              <a:ext cx="1803926" cy="1525824"/>
            </a:xfrm>
            <a:prstGeom prst="rect">
              <a:avLst/>
            </a:prstGeom>
            <a:solidFill>
              <a:schemeClr val="accent4"/>
            </a:solidFill>
            <a:ln>
              <a:noFill/>
            </a:ln>
            <a:scene3d>
              <a:camera prst="perspectiveRelaxed" fov="5700000">
                <a:rot lat="16800000" lon="0" rev="0"/>
              </a:camera>
              <a:lightRig rig="soft" dir="t">
                <a:rot lat="0" lon="0" rev="4800000"/>
              </a:lightRig>
            </a:scene3d>
            <a:sp3d extrusionH="57150" prstMaterial="plastic">
              <a:bevelB w="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26"/>
            <p:cNvSpPr>
              <a:spLocks/>
            </p:cNvSpPr>
            <p:nvPr/>
          </p:nvSpPr>
          <p:spPr bwMode="auto">
            <a:xfrm>
              <a:off x="9848868" y="1498601"/>
              <a:ext cx="639770" cy="649716"/>
            </a:xfrm>
            <a:custGeom>
              <a:avLst/>
              <a:gdLst>
                <a:gd name="connsiteX0" fmla="*/ 87620 w 596114"/>
                <a:gd name="connsiteY0" fmla="*/ 437153 h 605381"/>
                <a:gd name="connsiteX1" fmla="*/ 147471 w 596114"/>
                <a:gd name="connsiteY1" fmla="*/ 437153 h 605381"/>
                <a:gd name="connsiteX2" fmla="*/ 155808 w 596114"/>
                <a:gd name="connsiteY2" fmla="*/ 476105 h 605381"/>
                <a:gd name="connsiteX3" fmla="*/ 87620 w 596114"/>
                <a:gd name="connsiteY3" fmla="*/ 476105 h 605381"/>
                <a:gd name="connsiteX4" fmla="*/ 68166 w 596114"/>
                <a:gd name="connsiteY4" fmla="*/ 456679 h 605381"/>
                <a:gd name="connsiteX5" fmla="*/ 87620 w 596114"/>
                <a:gd name="connsiteY5" fmla="*/ 437153 h 605381"/>
                <a:gd name="connsiteX6" fmla="*/ 241113 w 596114"/>
                <a:gd name="connsiteY6" fmla="*/ 372802 h 605381"/>
                <a:gd name="connsiteX7" fmla="*/ 230888 w 596114"/>
                <a:gd name="connsiteY7" fmla="*/ 419692 h 605381"/>
                <a:gd name="connsiteX8" fmla="*/ 277846 w 596114"/>
                <a:gd name="connsiteY8" fmla="*/ 409481 h 605381"/>
                <a:gd name="connsiteX9" fmla="*/ 87625 w 596114"/>
                <a:gd name="connsiteY9" fmla="*/ 339420 h 605381"/>
                <a:gd name="connsiteX10" fmla="*/ 168439 w 596114"/>
                <a:gd name="connsiteY10" fmla="*/ 339420 h 605381"/>
                <a:gd name="connsiteX11" fmla="*/ 160000 w 596114"/>
                <a:gd name="connsiteY11" fmla="*/ 378372 h 605381"/>
                <a:gd name="connsiteX12" fmla="*/ 87625 w 596114"/>
                <a:gd name="connsiteY12" fmla="*/ 378372 h 605381"/>
                <a:gd name="connsiteX13" fmla="*/ 68166 w 596114"/>
                <a:gd name="connsiteY13" fmla="*/ 358946 h 605381"/>
                <a:gd name="connsiteX14" fmla="*/ 87625 w 596114"/>
                <a:gd name="connsiteY14" fmla="*/ 339420 h 605381"/>
                <a:gd name="connsiteX15" fmla="*/ 87622 w 596114"/>
                <a:gd name="connsiteY15" fmla="*/ 241687 h 605381"/>
                <a:gd name="connsiteX16" fmla="*/ 239005 w 596114"/>
                <a:gd name="connsiteY16" fmla="*/ 241687 h 605381"/>
                <a:gd name="connsiteX17" fmla="*/ 199993 w 596114"/>
                <a:gd name="connsiteY17" fmla="*/ 280639 h 605381"/>
                <a:gd name="connsiteX18" fmla="*/ 87622 w 596114"/>
                <a:gd name="connsiteY18" fmla="*/ 280639 h 605381"/>
                <a:gd name="connsiteX19" fmla="*/ 68166 w 596114"/>
                <a:gd name="connsiteY19" fmla="*/ 261213 h 605381"/>
                <a:gd name="connsiteX20" fmla="*/ 87622 w 596114"/>
                <a:gd name="connsiteY20" fmla="*/ 241687 h 605381"/>
                <a:gd name="connsiteX21" fmla="*/ 87627 w 596114"/>
                <a:gd name="connsiteY21" fmla="*/ 143954 h 605381"/>
                <a:gd name="connsiteX22" fmla="*/ 336949 w 596114"/>
                <a:gd name="connsiteY22" fmla="*/ 143954 h 605381"/>
                <a:gd name="connsiteX23" fmla="*/ 297927 w 596114"/>
                <a:gd name="connsiteY23" fmla="*/ 182906 h 605381"/>
                <a:gd name="connsiteX24" fmla="*/ 87627 w 596114"/>
                <a:gd name="connsiteY24" fmla="*/ 182906 h 605381"/>
                <a:gd name="connsiteX25" fmla="*/ 68166 w 596114"/>
                <a:gd name="connsiteY25" fmla="*/ 163480 h 605381"/>
                <a:gd name="connsiteX26" fmla="*/ 87627 w 596114"/>
                <a:gd name="connsiteY26" fmla="*/ 143954 h 605381"/>
                <a:gd name="connsiteX27" fmla="*/ 515787 w 596114"/>
                <a:gd name="connsiteY27" fmla="*/ 93955 h 605381"/>
                <a:gd name="connsiteX28" fmla="*/ 484936 w 596114"/>
                <a:gd name="connsiteY28" fmla="*/ 106334 h 605381"/>
                <a:gd name="connsiteX29" fmla="*/ 257196 w 596114"/>
                <a:gd name="connsiteY29" fmla="*/ 333744 h 605381"/>
                <a:gd name="connsiteX30" fmla="*/ 316961 w 596114"/>
                <a:gd name="connsiteY30" fmla="*/ 393422 h 605381"/>
                <a:gd name="connsiteX31" fmla="*/ 544701 w 596114"/>
                <a:gd name="connsiteY31" fmla="*/ 166012 h 605381"/>
                <a:gd name="connsiteX32" fmla="*/ 546190 w 596114"/>
                <a:gd name="connsiteY32" fmla="*/ 107821 h 605381"/>
                <a:gd name="connsiteX33" fmla="*/ 515787 w 596114"/>
                <a:gd name="connsiteY33" fmla="*/ 93955 h 605381"/>
                <a:gd name="connsiteX34" fmla="*/ 515178 w 596114"/>
                <a:gd name="connsiteY34" fmla="*/ 54984 h 605381"/>
                <a:gd name="connsiteX35" fmla="*/ 573094 w 596114"/>
                <a:gd name="connsiteY35" fmla="*/ 79668 h 605381"/>
                <a:gd name="connsiteX36" fmla="*/ 572300 w 596114"/>
                <a:gd name="connsiteY36" fmla="*/ 193571 h 605381"/>
                <a:gd name="connsiteX37" fmla="*/ 330760 w 596114"/>
                <a:gd name="connsiteY37" fmla="*/ 434760 h 605381"/>
                <a:gd name="connsiteX38" fmla="*/ 321031 w 596114"/>
                <a:gd name="connsiteY38" fmla="*/ 440014 h 605381"/>
                <a:gd name="connsiteX39" fmla="*/ 209543 w 596114"/>
                <a:gd name="connsiteY39" fmla="*/ 464202 h 605381"/>
                <a:gd name="connsiteX40" fmla="*/ 191674 w 596114"/>
                <a:gd name="connsiteY40" fmla="*/ 458849 h 605381"/>
                <a:gd name="connsiteX41" fmla="*/ 186412 w 596114"/>
                <a:gd name="connsiteY41" fmla="*/ 441005 h 605381"/>
                <a:gd name="connsiteX42" fmla="*/ 210536 w 596114"/>
                <a:gd name="connsiteY42" fmla="*/ 329680 h 605381"/>
                <a:gd name="connsiteX43" fmla="*/ 215798 w 596114"/>
                <a:gd name="connsiteY43" fmla="*/ 319965 h 605381"/>
                <a:gd name="connsiteX44" fmla="*/ 457338 w 596114"/>
                <a:gd name="connsiteY44" fmla="*/ 78776 h 605381"/>
                <a:gd name="connsiteX45" fmla="*/ 515178 w 596114"/>
                <a:gd name="connsiteY45" fmla="*/ 54984 h 605381"/>
                <a:gd name="connsiteX46" fmla="*/ 42688 w 596114"/>
                <a:gd name="connsiteY46" fmla="*/ 0 h 605381"/>
                <a:gd name="connsiteX47" fmla="*/ 398388 w 596114"/>
                <a:gd name="connsiteY47" fmla="*/ 0 h 605381"/>
                <a:gd name="connsiteX48" fmla="*/ 441076 w 596114"/>
                <a:gd name="connsiteY48" fmla="*/ 41337 h 605381"/>
                <a:gd name="connsiteX49" fmla="*/ 402160 w 596114"/>
                <a:gd name="connsiteY49" fmla="*/ 78907 h 605381"/>
                <a:gd name="connsiteX50" fmla="*/ 402160 w 596114"/>
                <a:gd name="connsiteY50" fmla="*/ 42625 h 605381"/>
                <a:gd name="connsiteX51" fmla="*/ 398388 w 596114"/>
                <a:gd name="connsiteY51" fmla="*/ 38958 h 605381"/>
                <a:gd name="connsiteX52" fmla="*/ 42688 w 596114"/>
                <a:gd name="connsiteY52" fmla="*/ 38958 h 605381"/>
                <a:gd name="connsiteX53" fmla="*/ 39015 w 596114"/>
                <a:gd name="connsiteY53" fmla="*/ 42625 h 605381"/>
                <a:gd name="connsiteX54" fmla="*/ 39015 w 596114"/>
                <a:gd name="connsiteY54" fmla="*/ 562656 h 605381"/>
                <a:gd name="connsiteX55" fmla="*/ 42688 w 596114"/>
                <a:gd name="connsiteY55" fmla="*/ 566423 h 605381"/>
                <a:gd name="connsiteX56" fmla="*/ 398388 w 596114"/>
                <a:gd name="connsiteY56" fmla="*/ 566423 h 605381"/>
                <a:gd name="connsiteX57" fmla="*/ 402160 w 596114"/>
                <a:gd name="connsiteY57" fmla="*/ 562656 h 605381"/>
                <a:gd name="connsiteX58" fmla="*/ 402160 w 596114"/>
                <a:gd name="connsiteY58" fmla="*/ 418622 h 605381"/>
                <a:gd name="connsiteX59" fmla="*/ 441175 w 596114"/>
                <a:gd name="connsiteY59" fmla="*/ 379664 h 605381"/>
                <a:gd name="connsiteX60" fmla="*/ 441175 w 596114"/>
                <a:gd name="connsiteY60" fmla="*/ 562656 h 605381"/>
                <a:gd name="connsiteX61" fmla="*/ 398388 w 596114"/>
                <a:gd name="connsiteY61" fmla="*/ 605381 h 605381"/>
                <a:gd name="connsiteX62" fmla="*/ 42688 w 596114"/>
                <a:gd name="connsiteY62" fmla="*/ 605381 h 605381"/>
                <a:gd name="connsiteX63" fmla="*/ 0 w 596114"/>
                <a:gd name="connsiteY63" fmla="*/ 562656 h 605381"/>
                <a:gd name="connsiteX64" fmla="*/ 0 w 596114"/>
                <a:gd name="connsiteY64" fmla="*/ 42625 h 605381"/>
                <a:gd name="connsiteX65" fmla="*/ 42688 w 596114"/>
                <a:gd name="connsiteY6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6114" h="605381">
                  <a:moveTo>
                    <a:pt x="87620" y="437153"/>
                  </a:moveTo>
                  <a:lnTo>
                    <a:pt x="147471" y="437153"/>
                  </a:lnTo>
                  <a:cubicBezTo>
                    <a:pt x="145585" y="450930"/>
                    <a:pt x="148562" y="464608"/>
                    <a:pt x="155808" y="476105"/>
                  </a:cubicBezTo>
                  <a:lnTo>
                    <a:pt x="87620" y="476105"/>
                  </a:lnTo>
                  <a:cubicBezTo>
                    <a:pt x="76900" y="476105"/>
                    <a:pt x="68166" y="467383"/>
                    <a:pt x="68166" y="456679"/>
                  </a:cubicBezTo>
                  <a:cubicBezTo>
                    <a:pt x="68166" y="445875"/>
                    <a:pt x="76900" y="437153"/>
                    <a:pt x="87620" y="437153"/>
                  </a:cubicBezTo>
                  <a:close/>
                  <a:moveTo>
                    <a:pt x="241113" y="372802"/>
                  </a:moveTo>
                  <a:lnTo>
                    <a:pt x="230888" y="419692"/>
                  </a:lnTo>
                  <a:lnTo>
                    <a:pt x="277846" y="409481"/>
                  </a:lnTo>
                  <a:close/>
                  <a:moveTo>
                    <a:pt x="87625" y="339420"/>
                  </a:moveTo>
                  <a:lnTo>
                    <a:pt x="168439" y="339420"/>
                  </a:lnTo>
                  <a:lnTo>
                    <a:pt x="160000" y="378372"/>
                  </a:lnTo>
                  <a:lnTo>
                    <a:pt x="87625" y="378372"/>
                  </a:lnTo>
                  <a:cubicBezTo>
                    <a:pt x="76903" y="378372"/>
                    <a:pt x="68166" y="369650"/>
                    <a:pt x="68166" y="358946"/>
                  </a:cubicBezTo>
                  <a:cubicBezTo>
                    <a:pt x="68166" y="348142"/>
                    <a:pt x="76903" y="339420"/>
                    <a:pt x="87625" y="339420"/>
                  </a:cubicBezTo>
                  <a:close/>
                  <a:moveTo>
                    <a:pt x="87622" y="241687"/>
                  </a:moveTo>
                  <a:lnTo>
                    <a:pt x="239005" y="241687"/>
                  </a:lnTo>
                  <a:lnTo>
                    <a:pt x="199993" y="280639"/>
                  </a:lnTo>
                  <a:lnTo>
                    <a:pt x="87622" y="280639"/>
                  </a:lnTo>
                  <a:cubicBezTo>
                    <a:pt x="76902" y="280639"/>
                    <a:pt x="68166" y="271917"/>
                    <a:pt x="68166" y="261213"/>
                  </a:cubicBezTo>
                  <a:cubicBezTo>
                    <a:pt x="68166" y="250409"/>
                    <a:pt x="76902" y="241687"/>
                    <a:pt x="87622" y="241687"/>
                  </a:cubicBezTo>
                  <a:close/>
                  <a:moveTo>
                    <a:pt x="87627" y="143954"/>
                  </a:moveTo>
                  <a:lnTo>
                    <a:pt x="336949" y="143954"/>
                  </a:lnTo>
                  <a:lnTo>
                    <a:pt x="297927" y="182906"/>
                  </a:lnTo>
                  <a:lnTo>
                    <a:pt x="87627" y="182906"/>
                  </a:lnTo>
                  <a:cubicBezTo>
                    <a:pt x="76904" y="182906"/>
                    <a:pt x="68166" y="174184"/>
                    <a:pt x="68166" y="163480"/>
                  </a:cubicBezTo>
                  <a:cubicBezTo>
                    <a:pt x="68166" y="152676"/>
                    <a:pt x="76904" y="143954"/>
                    <a:pt x="87627" y="143954"/>
                  </a:cubicBezTo>
                  <a:close/>
                  <a:moveTo>
                    <a:pt x="515787" y="93955"/>
                  </a:moveTo>
                  <a:cubicBezTo>
                    <a:pt x="504643" y="93695"/>
                    <a:pt x="493425" y="97809"/>
                    <a:pt x="484936" y="106334"/>
                  </a:cubicBezTo>
                  <a:lnTo>
                    <a:pt x="257196" y="333744"/>
                  </a:lnTo>
                  <a:lnTo>
                    <a:pt x="316961" y="393422"/>
                  </a:lnTo>
                  <a:lnTo>
                    <a:pt x="544701" y="166012"/>
                  </a:lnTo>
                  <a:cubicBezTo>
                    <a:pt x="560784" y="149953"/>
                    <a:pt x="561082" y="124376"/>
                    <a:pt x="546190" y="107821"/>
                  </a:cubicBezTo>
                  <a:cubicBezTo>
                    <a:pt x="538000" y="98850"/>
                    <a:pt x="526930" y="94215"/>
                    <a:pt x="515787" y="93955"/>
                  </a:cubicBezTo>
                  <a:close/>
                  <a:moveTo>
                    <a:pt x="515178" y="54984"/>
                  </a:moveTo>
                  <a:cubicBezTo>
                    <a:pt x="536138" y="55083"/>
                    <a:pt x="557110" y="63262"/>
                    <a:pt x="573094" y="79668"/>
                  </a:cubicBezTo>
                  <a:cubicBezTo>
                    <a:pt x="603870" y="111291"/>
                    <a:pt x="603969" y="161948"/>
                    <a:pt x="572300" y="193571"/>
                  </a:cubicBezTo>
                  <a:lnTo>
                    <a:pt x="330760" y="434760"/>
                  </a:lnTo>
                  <a:cubicBezTo>
                    <a:pt x="328179" y="437337"/>
                    <a:pt x="324704" y="439221"/>
                    <a:pt x="321031" y="440014"/>
                  </a:cubicBezTo>
                  <a:lnTo>
                    <a:pt x="209543" y="464202"/>
                  </a:lnTo>
                  <a:cubicBezTo>
                    <a:pt x="203090" y="465590"/>
                    <a:pt x="196340" y="463607"/>
                    <a:pt x="191674" y="458849"/>
                  </a:cubicBezTo>
                  <a:cubicBezTo>
                    <a:pt x="186908" y="454190"/>
                    <a:pt x="185022" y="447350"/>
                    <a:pt x="186412" y="441005"/>
                  </a:cubicBezTo>
                  <a:lnTo>
                    <a:pt x="210536" y="329680"/>
                  </a:lnTo>
                  <a:cubicBezTo>
                    <a:pt x="211330" y="325913"/>
                    <a:pt x="213217" y="322542"/>
                    <a:pt x="215798" y="319965"/>
                  </a:cubicBezTo>
                  <a:cubicBezTo>
                    <a:pt x="225825" y="310051"/>
                    <a:pt x="439369" y="96719"/>
                    <a:pt x="457338" y="78776"/>
                  </a:cubicBezTo>
                  <a:cubicBezTo>
                    <a:pt x="473271" y="62865"/>
                    <a:pt x="494219" y="54885"/>
                    <a:pt x="515178" y="54984"/>
                  </a:cubicBezTo>
                  <a:close/>
                  <a:moveTo>
                    <a:pt x="42688" y="0"/>
                  </a:moveTo>
                  <a:lnTo>
                    <a:pt x="398388" y="0"/>
                  </a:lnTo>
                  <a:cubicBezTo>
                    <a:pt x="421519" y="0"/>
                    <a:pt x="440381" y="18438"/>
                    <a:pt x="441076" y="41337"/>
                  </a:cubicBezTo>
                  <a:lnTo>
                    <a:pt x="402160" y="78907"/>
                  </a:lnTo>
                  <a:lnTo>
                    <a:pt x="402160" y="42625"/>
                  </a:lnTo>
                  <a:cubicBezTo>
                    <a:pt x="402160" y="40643"/>
                    <a:pt x="400473" y="38958"/>
                    <a:pt x="398388" y="38958"/>
                  </a:cubicBezTo>
                  <a:lnTo>
                    <a:pt x="42688" y="38958"/>
                  </a:lnTo>
                  <a:cubicBezTo>
                    <a:pt x="40702" y="38958"/>
                    <a:pt x="39015" y="40643"/>
                    <a:pt x="39015" y="42625"/>
                  </a:cubicBezTo>
                  <a:lnTo>
                    <a:pt x="39015" y="562656"/>
                  </a:lnTo>
                  <a:cubicBezTo>
                    <a:pt x="39015" y="564738"/>
                    <a:pt x="40702" y="566423"/>
                    <a:pt x="42688" y="566423"/>
                  </a:cubicBezTo>
                  <a:lnTo>
                    <a:pt x="398388" y="566423"/>
                  </a:lnTo>
                  <a:cubicBezTo>
                    <a:pt x="400473" y="566423"/>
                    <a:pt x="402160" y="564738"/>
                    <a:pt x="402160" y="562656"/>
                  </a:cubicBezTo>
                  <a:lnTo>
                    <a:pt x="402160" y="418622"/>
                  </a:lnTo>
                  <a:lnTo>
                    <a:pt x="441175" y="379664"/>
                  </a:lnTo>
                  <a:lnTo>
                    <a:pt x="441175" y="562656"/>
                  </a:lnTo>
                  <a:cubicBezTo>
                    <a:pt x="441175" y="586249"/>
                    <a:pt x="422015" y="605381"/>
                    <a:pt x="398388" y="605381"/>
                  </a:cubicBezTo>
                  <a:lnTo>
                    <a:pt x="42688" y="605381"/>
                  </a:lnTo>
                  <a:cubicBezTo>
                    <a:pt x="19160" y="605381"/>
                    <a:pt x="0" y="586249"/>
                    <a:pt x="0" y="562656"/>
                  </a:cubicBezTo>
                  <a:lnTo>
                    <a:pt x="0" y="42625"/>
                  </a:lnTo>
                  <a:cubicBezTo>
                    <a:pt x="0" y="19132"/>
                    <a:pt x="19160" y="0"/>
                    <a:pt x="42688" y="0"/>
                  </a:cubicBezTo>
                  <a:close/>
                </a:path>
              </a:pathLst>
            </a:custGeom>
            <a:solidFill>
              <a:schemeClr val="accent4"/>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6" name="TextBox 3"/>
            <p:cNvSpPr txBox="1">
              <a:spLocks/>
            </p:cNvSpPr>
            <p:nvPr/>
          </p:nvSpPr>
          <p:spPr bwMode="auto">
            <a:xfrm>
              <a:off x="9757218" y="2807992"/>
              <a:ext cx="640971" cy="393812"/>
            </a:xfrm>
            <a:prstGeom prst="rect">
              <a:avLst/>
            </a:prstGeom>
            <a:noFill/>
          </p:spPr>
          <p:txBody>
            <a:bodyPr wrap="none" lIns="0" tIns="0" rIns="0" bIns="0" anchor="ctr">
              <a:normAutofit/>
            </a:bodyPr>
            <a:lstStyle/>
            <a:p>
              <a:r>
                <a:rPr lang="zh-CN" altLang="en-US" sz="2400" b="0" dirty="0">
                  <a:solidFill>
                    <a:schemeClr val="accent4"/>
                  </a:solidFill>
                  <a:effectLst/>
                  <a:latin typeface="Century Gothic" panose="020B0502020202020204" pitchFamily="34" charset="0"/>
                </a:rPr>
                <a:t>第四周</a:t>
              </a:r>
              <a:endParaRPr lang="en-US" altLang="ko-KR" sz="2400" b="0" dirty="0">
                <a:solidFill>
                  <a:schemeClr val="accent4"/>
                </a:solidFill>
                <a:effectLst/>
                <a:latin typeface="Century Gothic" panose="020B0502020202020204" pitchFamily="34" charset="0"/>
              </a:endParaRPr>
            </a:p>
          </p:txBody>
        </p:sp>
      </p:grpSp>
      <p:sp>
        <p:nvSpPr>
          <p:cNvPr id="24" name="文本框 23"/>
          <p:cNvSpPr txBox="1"/>
          <p:nvPr/>
        </p:nvSpPr>
        <p:spPr>
          <a:xfrm>
            <a:off x="1773880" y="4796375"/>
            <a:ext cx="2278485" cy="105528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400" b="1" dirty="0">
                <a:solidFill>
                  <a:schemeClr val="bg1">
                    <a:lumMod val="50000"/>
                  </a:schemeClr>
                </a:solidFill>
                <a:latin typeface="Century Gothic" panose="020B0502020202020204" pitchFamily="34" charset="0"/>
                <a:ea typeface="+mj-ea"/>
              </a:rPr>
              <a:t>前端完成大部分页面化的开发 </a:t>
            </a:r>
            <a:endParaRPr lang="en-US" altLang="zh-CN" sz="1400" b="1" dirty="0">
              <a:solidFill>
                <a:schemeClr val="bg1">
                  <a:lumMod val="50000"/>
                </a:schemeClr>
              </a:solidFill>
              <a:latin typeface="Century Gothic" panose="020B0502020202020204" pitchFamily="34" charset="0"/>
              <a:ea typeface="+mj-ea"/>
            </a:endParaRPr>
          </a:p>
          <a:p>
            <a:pPr algn="ctr">
              <a:lnSpc>
                <a:spcPct val="114000"/>
              </a:lnSpc>
            </a:pPr>
            <a:r>
              <a:rPr lang="zh-CN" altLang="en-US" sz="1400" b="1" dirty="0">
                <a:solidFill>
                  <a:schemeClr val="bg1">
                    <a:lumMod val="50000"/>
                  </a:schemeClr>
                </a:solidFill>
                <a:latin typeface="Century Gothic" panose="020B0502020202020204" pitchFamily="34" charset="0"/>
                <a:ea typeface="+mj-ea"/>
              </a:rPr>
              <a:t>后端完成</a:t>
            </a:r>
            <a:r>
              <a:rPr lang="en-US" altLang="zh-CN" sz="1400" b="1" dirty="0">
                <a:solidFill>
                  <a:schemeClr val="bg1">
                    <a:lumMod val="50000"/>
                  </a:schemeClr>
                </a:solidFill>
                <a:latin typeface="Century Gothic" panose="020B0502020202020204" pitchFamily="34" charset="0"/>
                <a:ea typeface="+mj-ea"/>
              </a:rPr>
              <a:t>API</a:t>
            </a:r>
            <a:r>
              <a:rPr lang="zh-CN" altLang="en-US" sz="1400" b="1" dirty="0">
                <a:solidFill>
                  <a:schemeClr val="bg1">
                    <a:lumMod val="50000"/>
                  </a:schemeClr>
                </a:solidFill>
                <a:latin typeface="Century Gothic" panose="020B0502020202020204" pitchFamily="34" charset="0"/>
                <a:ea typeface="+mj-ea"/>
              </a:rPr>
              <a:t>接口的设计与实现 </a:t>
            </a:r>
            <a:endParaRPr lang="en-US" altLang="zh-CN" sz="1400" b="1" dirty="0">
              <a:solidFill>
                <a:schemeClr val="bg1">
                  <a:lumMod val="50000"/>
                </a:schemeClr>
              </a:solidFill>
              <a:latin typeface="Century Gothic" panose="020B0502020202020204" pitchFamily="34" charset="0"/>
              <a:ea typeface="+mj-ea"/>
            </a:endParaRPr>
          </a:p>
        </p:txBody>
      </p:sp>
      <p:sp>
        <p:nvSpPr>
          <p:cNvPr id="27" name="文本框 26"/>
          <p:cNvSpPr txBox="1"/>
          <p:nvPr/>
        </p:nvSpPr>
        <p:spPr>
          <a:xfrm>
            <a:off x="5132334" y="4123274"/>
            <a:ext cx="2278485" cy="1346202"/>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solidFill>
                  <a:schemeClr val="bg1">
                    <a:lumMod val="50000"/>
                  </a:schemeClr>
                </a:solidFill>
                <a:latin typeface="Century Gothic" panose="020B0502020202020204" pitchFamily="34" charset="0"/>
                <a:ea typeface="+mj-ea"/>
              </a:rPr>
              <a:t>前端完成全部页面的开发 前端与后端进行联调工作前端与后端根据需求的变更进行调整</a:t>
            </a:r>
          </a:p>
        </p:txBody>
      </p:sp>
      <p:sp>
        <p:nvSpPr>
          <p:cNvPr id="30" name="文本框 29"/>
          <p:cNvSpPr txBox="1"/>
          <p:nvPr/>
        </p:nvSpPr>
        <p:spPr>
          <a:xfrm>
            <a:off x="8229178" y="3271904"/>
            <a:ext cx="2278485" cy="1023037"/>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solidFill>
                  <a:schemeClr val="bg1">
                    <a:lumMod val="50000"/>
                  </a:schemeClr>
                </a:solidFill>
                <a:latin typeface="Century Gothic" panose="020B0502020202020204" pitchFamily="34" charset="0"/>
                <a:ea typeface="+mj-ea"/>
              </a:rPr>
              <a:t>完成全部工作，对项目整理进行审计与测试和进一步的重构及优化 </a:t>
            </a:r>
            <a:endParaRPr lang="en-US" altLang="zh-CN" sz="1400" b="1" dirty="0">
              <a:solidFill>
                <a:schemeClr val="bg1">
                  <a:lumMod val="50000"/>
                </a:schemeClr>
              </a:solidFill>
              <a:latin typeface="Century Gothic" panose="020B0502020202020204" pitchFamily="34" charset="0"/>
              <a:ea typeface="+mj-ea"/>
            </a:endParaRPr>
          </a:p>
        </p:txBody>
      </p:sp>
      <p:sp>
        <p:nvSpPr>
          <p:cNvPr id="31" name="任意多边形: 形状 30">
            <a:extLst>
              <a:ext uri="{FF2B5EF4-FFF2-40B4-BE49-F238E27FC236}">
                <a16:creationId xmlns:a16="http://schemas.microsoft.com/office/drawing/2014/main" id="{F4ED78CD-F794-4514-AB7C-81944228C56D}"/>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2" name="任意多边形: 形状 31">
            <a:extLst>
              <a:ext uri="{FF2B5EF4-FFF2-40B4-BE49-F238E27FC236}">
                <a16:creationId xmlns:a16="http://schemas.microsoft.com/office/drawing/2014/main" id="{7AD45102-2619-43AE-9DD4-9A6264AF4E24}"/>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3" name="文本框 32">
            <a:extLst>
              <a:ext uri="{FF2B5EF4-FFF2-40B4-BE49-F238E27FC236}">
                <a16:creationId xmlns:a16="http://schemas.microsoft.com/office/drawing/2014/main" id="{46AD1696-12DC-4AE9-B560-83022F648F3E}"/>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05</a:t>
            </a:r>
            <a:endParaRPr lang="zh-CN" altLang="en-US" sz="4000" dirty="0">
              <a:solidFill>
                <a:schemeClr val="accent1"/>
              </a:solidFill>
              <a:latin typeface="Century Gothic" panose="020B0502020202020204" pitchFamily="34" charset="0"/>
            </a:endParaRPr>
          </a:p>
        </p:txBody>
      </p:sp>
      <p:grpSp>
        <p:nvGrpSpPr>
          <p:cNvPr id="38" name="组合 37">
            <a:extLst>
              <a:ext uri="{FF2B5EF4-FFF2-40B4-BE49-F238E27FC236}">
                <a16:creationId xmlns:a16="http://schemas.microsoft.com/office/drawing/2014/main" id="{6E6FDE22-FD53-463E-8D12-F49571A3C2CE}"/>
              </a:ext>
            </a:extLst>
          </p:cNvPr>
          <p:cNvGrpSpPr/>
          <p:nvPr/>
        </p:nvGrpSpPr>
        <p:grpSpPr>
          <a:xfrm>
            <a:off x="1473289" y="371367"/>
            <a:ext cx="4260761" cy="812016"/>
            <a:chOff x="7318011" y="1456480"/>
            <a:chExt cx="4260761" cy="812016"/>
          </a:xfrm>
        </p:grpSpPr>
        <p:sp>
          <p:nvSpPr>
            <p:cNvPr id="39" name="文本框 38">
              <a:extLst>
                <a:ext uri="{FF2B5EF4-FFF2-40B4-BE49-F238E27FC236}">
                  <a16:creationId xmlns:a16="http://schemas.microsoft.com/office/drawing/2014/main" id="{3D62C8EE-2F19-46B7-A1A0-BB1CDE4FD081}"/>
                </a:ext>
              </a:extLst>
            </p:cNvPr>
            <p:cNvSpPr txBox="1"/>
            <p:nvPr/>
          </p:nvSpPr>
          <p:spPr>
            <a:xfrm>
              <a:off x="7318011" y="1456480"/>
              <a:ext cx="2236510"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85000"/>
                      <a:lumOff val="15000"/>
                    </a:schemeClr>
                  </a:solidFill>
                </a:rPr>
                <a:t>分工与未来</a:t>
              </a:r>
            </a:p>
          </p:txBody>
        </p:sp>
        <p:sp>
          <p:nvSpPr>
            <p:cNvPr id="40" name="文本框 39">
              <a:extLst>
                <a:ext uri="{FF2B5EF4-FFF2-40B4-BE49-F238E27FC236}">
                  <a16:creationId xmlns:a16="http://schemas.microsoft.com/office/drawing/2014/main" id="{17891259-B5D6-46CA-9025-3388108B5990}"/>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rPr>
                <a:t>Division and Feature</a:t>
              </a:r>
            </a:p>
          </p:txBody>
        </p:sp>
      </p:grpSp>
    </p:spTree>
    <p:extLst>
      <p:ext uri="{BB962C8B-B14F-4D97-AF65-F5344CB8AC3E}">
        <p14:creationId xmlns:p14="http://schemas.microsoft.com/office/powerpoint/2010/main" val="388874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菱形 20">
            <a:extLst>
              <a:ext uri="{FF2B5EF4-FFF2-40B4-BE49-F238E27FC236}">
                <a16:creationId xmlns:a16="http://schemas.microsoft.com/office/drawing/2014/main" id="{05A2D0FE-2D99-4784-A9F3-EE98E4314D60}"/>
              </a:ext>
            </a:extLst>
          </p:cNvPr>
          <p:cNvSpPr/>
          <p:nvPr/>
        </p:nvSpPr>
        <p:spPr>
          <a:xfrm>
            <a:off x="2870200" y="203200"/>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5D99C446-CD67-4B11-99FB-7784DDEC3C03}"/>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3"/>
            <a:srcRect/>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23BFD42-63C2-4A06-896F-E7FA17644C97}"/>
              </a:ext>
            </a:extLst>
          </p:cNvPr>
          <p:cNvSpPr txBox="1"/>
          <p:nvPr/>
        </p:nvSpPr>
        <p:spPr>
          <a:xfrm>
            <a:off x="2322357" y="4025900"/>
            <a:ext cx="7547286" cy="48038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400" dirty="0">
                <a:solidFill>
                  <a:schemeClr val="bg1">
                    <a:lumMod val="50000"/>
                  </a:schemeClr>
                </a:solidFill>
                <a:latin typeface="Century Gothic" panose="020B0502020202020204" pitchFamily="34" charset="0"/>
                <a:ea typeface="+mj-ea"/>
              </a:rPr>
              <a:t>合肥工业大学软件学院</a:t>
            </a:r>
            <a:endParaRPr lang="en-US" altLang="zh-CN" sz="2400" dirty="0">
              <a:solidFill>
                <a:schemeClr val="bg1">
                  <a:lumMod val="50000"/>
                </a:schemeClr>
              </a:solidFill>
              <a:latin typeface="Century Gothic" panose="020B0502020202020204" pitchFamily="34" charset="0"/>
              <a:ea typeface="+mj-ea"/>
            </a:endParaRPr>
          </a:p>
        </p:txBody>
      </p:sp>
      <p:sp>
        <p:nvSpPr>
          <p:cNvPr id="13" name="任意多边形: 形状 12">
            <a:extLst>
              <a:ext uri="{FF2B5EF4-FFF2-40B4-BE49-F238E27FC236}">
                <a16:creationId xmlns:a16="http://schemas.microsoft.com/office/drawing/2014/main" id="{DC422CE3-C057-4955-BC7E-22A351A9F6BE}"/>
              </a:ext>
            </a:extLst>
          </p:cNvPr>
          <p:cNvSpPr/>
          <p:nvPr/>
        </p:nvSpPr>
        <p:spPr>
          <a:xfrm>
            <a:off x="0"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FA076802-9DD5-4D33-BC27-0A7D68935343}"/>
              </a:ext>
            </a:extLst>
          </p:cNvPr>
          <p:cNvSpPr/>
          <p:nvPr/>
        </p:nvSpPr>
        <p:spPr>
          <a:xfrm>
            <a:off x="3486150" y="1683607"/>
            <a:ext cx="5219700" cy="2000250"/>
          </a:xfrm>
          <a:custGeom>
            <a:avLst/>
            <a:gdLst>
              <a:gd name="connsiteX0" fmla="*/ 0 w 5219700"/>
              <a:gd name="connsiteY0" fmla="*/ 0 h 2000250"/>
              <a:gd name="connsiteX1" fmla="*/ 5219700 w 5219700"/>
              <a:gd name="connsiteY1" fmla="*/ 0 h 2000250"/>
              <a:gd name="connsiteX2" fmla="*/ 5219700 w 5219700"/>
              <a:gd name="connsiteY2" fmla="*/ 2000250 h 2000250"/>
              <a:gd name="connsiteX3" fmla="*/ 5153930 w 5219700"/>
              <a:gd name="connsiteY3" fmla="*/ 2000250 h 2000250"/>
              <a:gd name="connsiteX4" fmla="*/ 5153930 w 5219700"/>
              <a:gd name="connsiteY4" fmla="*/ 65770 h 2000250"/>
              <a:gd name="connsiteX5" fmla="*/ 65770 w 5219700"/>
              <a:gd name="connsiteY5" fmla="*/ 65770 h 2000250"/>
              <a:gd name="connsiteX6" fmla="*/ 65770 w 5219700"/>
              <a:gd name="connsiteY6" fmla="*/ 2000250 h 2000250"/>
              <a:gd name="connsiteX7" fmla="*/ 0 w 5219700"/>
              <a:gd name="connsiteY7" fmla="*/ 2000250 h 2000250"/>
              <a:gd name="connsiteX8" fmla="*/ 0 w 5219700"/>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2000250">
                <a:moveTo>
                  <a:pt x="0" y="0"/>
                </a:moveTo>
                <a:lnTo>
                  <a:pt x="5219700" y="0"/>
                </a:lnTo>
                <a:lnTo>
                  <a:pt x="5219700" y="2000250"/>
                </a:lnTo>
                <a:lnTo>
                  <a:pt x="5153930" y="2000250"/>
                </a:lnTo>
                <a:lnTo>
                  <a:pt x="5153930" y="65770"/>
                </a:lnTo>
                <a:lnTo>
                  <a:pt x="65770" y="65770"/>
                </a:lnTo>
                <a:lnTo>
                  <a:pt x="65770" y="2000250"/>
                </a:lnTo>
                <a:lnTo>
                  <a:pt x="0" y="200025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C09ED340-9056-4304-AC59-7E9549A3FFB4}"/>
              </a:ext>
            </a:extLst>
          </p:cNvPr>
          <p:cNvSpPr/>
          <p:nvPr/>
        </p:nvSpPr>
        <p:spPr>
          <a:xfrm>
            <a:off x="3486150" y="3677226"/>
            <a:ext cx="5219700" cy="1339275"/>
          </a:xfrm>
          <a:custGeom>
            <a:avLst/>
            <a:gdLst>
              <a:gd name="connsiteX0" fmla="*/ 0 w 5219700"/>
              <a:gd name="connsiteY0" fmla="*/ 900843 h 1339275"/>
              <a:gd name="connsiteX1" fmla="*/ 65770 w 5219700"/>
              <a:gd name="connsiteY1" fmla="*/ 900843 h 1339275"/>
              <a:gd name="connsiteX2" fmla="*/ 65770 w 5219700"/>
              <a:gd name="connsiteY2" fmla="*/ 1273505 h 1339275"/>
              <a:gd name="connsiteX3" fmla="*/ 5153930 w 5219700"/>
              <a:gd name="connsiteY3" fmla="*/ 1273505 h 1339275"/>
              <a:gd name="connsiteX4" fmla="*/ 5153930 w 5219700"/>
              <a:gd name="connsiteY4" fmla="*/ 900843 h 1339275"/>
              <a:gd name="connsiteX5" fmla="*/ 5219700 w 5219700"/>
              <a:gd name="connsiteY5" fmla="*/ 900843 h 1339275"/>
              <a:gd name="connsiteX6" fmla="*/ 5219700 w 5219700"/>
              <a:gd name="connsiteY6" fmla="*/ 1339275 h 1339275"/>
              <a:gd name="connsiteX7" fmla="*/ 0 w 5219700"/>
              <a:gd name="connsiteY7" fmla="*/ 1339275 h 1339275"/>
              <a:gd name="connsiteX8" fmla="*/ 5153930 w 5219700"/>
              <a:gd name="connsiteY8" fmla="*/ 0 h 1339275"/>
              <a:gd name="connsiteX9" fmla="*/ 5219700 w 5219700"/>
              <a:gd name="connsiteY9" fmla="*/ 0 h 1339275"/>
              <a:gd name="connsiteX10" fmla="*/ 5219700 w 5219700"/>
              <a:gd name="connsiteY10" fmla="*/ 335974 h 1339275"/>
              <a:gd name="connsiteX11" fmla="*/ 5153930 w 5219700"/>
              <a:gd name="connsiteY11" fmla="*/ 335974 h 1339275"/>
              <a:gd name="connsiteX12" fmla="*/ 0 w 5219700"/>
              <a:gd name="connsiteY12" fmla="*/ 0 h 1339275"/>
              <a:gd name="connsiteX13" fmla="*/ 65770 w 5219700"/>
              <a:gd name="connsiteY13" fmla="*/ 0 h 1339275"/>
              <a:gd name="connsiteX14" fmla="*/ 65770 w 5219700"/>
              <a:gd name="connsiteY14" fmla="*/ 335974 h 1339275"/>
              <a:gd name="connsiteX15" fmla="*/ 0 w 5219700"/>
              <a:gd name="connsiteY15" fmla="*/ 335974 h 13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9700" h="1339275">
                <a:moveTo>
                  <a:pt x="0" y="900843"/>
                </a:moveTo>
                <a:lnTo>
                  <a:pt x="65770" y="900843"/>
                </a:lnTo>
                <a:lnTo>
                  <a:pt x="65770" y="1273505"/>
                </a:lnTo>
                <a:lnTo>
                  <a:pt x="5153930" y="1273505"/>
                </a:lnTo>
                <a:lnTo>
                  <a:pt x="5153930" y="900843"/>
                </a:lnTo>
                <a:lnTo>
                  <a:pt x="5219700" y="900843"/>
                </a:lnTo>
                <a:lnTo>
                  <a:pt x="5219700" y="1339275"/>
                </a:lnTo>
                <a:lnTo>
                  <a:pt x="0" y="1339275"/>
                </a:lnTo>
                <a:close/>
                <a:moveTo>
                  <a:pt x="5153930" y="0"/>
                </a:moveTo>
                <a:lnTo>
                  <a:pt x="5219700" y="0"/>
                </a:lnTo>
                <a:lnTo>
                  <a:pt x="5219700" y="335974"/>
                </a:lnTo>
                <a:lnTo>
                  <a:pt x="5153930" y="335974"/>
                </a:lnTo>
                <a:close/>
                <a:moveTo>
                  <a:pt x="0" y="0"/>
                </a:moveTo>
                <a:lnTo>
                  <a:pt x="65770" y="0"/>
                </a:lnTo>
                <a:lnTo>
                  <a:pt x="65770" y="335974"/>
                </a:lnTo>
                <a:lnTo>
                  <a:pt x="0" y="335974"/>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204FEED-CF5F-42F7-A086-06587B232820}"/>
              </a:ext>
            </a:extLst>
          </p:cNvPr>
          <p:cNvSpPr txBox="1"/>
          <p:nvPr/>
        </p:nvSpPr>
        <p:spPr>
          <a:xfrm>
            <a:off x="3920816" y="2480611"/>
            <a:ext cx="4346884" cy="1107996"/>
          </a:xfrm>
          <a:prstGeom prst="rect">
            <a:avLst/>
          </a:prstGeom>
          <a:noFill/>
        </p:spPr>
        <p:txBody>
          <a:bodyPr wrap="square" rtlCol="0">
            <a:spAutoFit/>
            <a:scene3d>
              <a:camera prst="orthographicFront"/>
              <a:lightRig rig="threePt" dir="t"/>
            </a:scene3d>
            <a:sp3d contourW="12700"/>
          </a:bodyPr>
          <a:lstStyle/>
          <a:p>
            <a:pPr algn="dist"/>
            <a:r>
              <a:rPr lang="zh-CN" altLang="en-US" sz="6600" b="1" dirty="0">
                <a:solidFill>
                  <a:schemeClr val="bg1"/>
                </a:solidFill>
              </a:rPr>
              <a:t>谢谢观看</a:t>
            </a:r>
          </a:p>
        </p:txBody>
      </p:sp>
      <p:sp>
        <p:nvSpPr>
          <p:cNvPr id="5" name="文本框 4">
            <a:extLst>
              <a:ext uri="{FF2B5EF4-FFF2-40B4-BE49-F238E27FC236}">
                <a16:creationId xmlns:a16="http://schemas.microsoft.com/office/drawing/2014/main" id="{27F9B568-53FF-4FDF-8013-8CCA5BAF4AA3}"/>
              </a:ext>
            </a:extLst>
          </p:cNvPr>
          <p:cNvSpPr txBox="1"/>
          <p:nvPr/>
        </p:nvSpPr>
        <p:spPr>
          <a:xfrm>
            <a:off x="4799081" y="1893157"/>
            <a:ext cx="2593837" cy="587454"/>
          </a:xfrm>
          <a:prstGeom prst="rect">
            <a:avLst/>
          </a:prstGeom>
          <a:noFill/>
        </p:spPr>
        <p:txBody>
          <a:bodyPr wrap="square" rtlCol="0">
            <a:spAutoFit/>
            <a:scene3d>
              <a:camera prst="orthographicFront"/>
              <a:lightRig rig="threePt" dir="t"/>
            </a:scene3d>
            <a:sp3d contourW="12700"/>
          </a:bodyPr>
          <a:lstStyle/>
          <a:p>
            <a:pPr algn="dist"/>
            <a:r>
              <a:rPr lang="zh-CN" altLang="en-US" sz="3200" b="1" dirty="0">
                <a:solidFill>
                  <a:schemeClr val="bg1"/>
                </a:solidFill>
                <a:latin typeface="Century Gothic" panose="020B0502020202020204" pitchFamily="34" charset="0"/>
              </a:rPr>
              <a:t>计蒜鸽</a:t>
            </a:r>
          </a:p>
        </p:txBody>
      </p:sp>
      <p:sp>
        <p:nvSpPr>
          <p:cNvPr id="20" name="文本框 19">
            <a:extLst>
              <a:ext uri="{FF2B5EF4-FFF2-40B4-BE49-F238E27FC236}">
                <a16:creationId xmlns:a16="http://schemas.microsoft.com/office/drawing/2014/main" id="{9701E793-B17D-4A4B-B0CE-D7440DB76714}"/>
              </a:ext>
            </a:extLst>
          </p:cNvPr>
          <p:cNvSpPr txBox="1"/>
          <p:nvPr/>
        </p:nvSpPr>
        <p:spPr>
          <a:xfrm>
            <a:off x="3264135" y="5600995"/>
            <a:ext cx="5663730" cy="48038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400" dirty="0">
                <a:solidFill>
                  <a:schemeClr val="bg1">
                    <a:lumMod val="50000"/>
                  </a:schemeClr>
                </a:solidFill>
                <a:latin typeface="Century Gothic" panose="020B0502020202020204" pitchFamily="34" charset="0"/>
                <a:ea typeface="+mj-ea"/>
              </a:rPr>
              <a:t>汇报人：</a:t>
            </a:r>
            <a:r>
              <a:rPr lang="zh-CN" altLang="en-US" sz="2400" dirty="0">
                <a:solidFill>
                  <a:schemeClr val="bg1">
                    <a:lumMod val="50000"/>
                  </a:schemeClr>
                </a:solidFill>
                <a:latin typeface="Century Gothic" panose="020B0502020202020204" pitchFamily="34" charset="0"/>
              </a:rPr>
              <a:t>郑力煽</a:t>
            </a:r>
            <a:endParaRPr lang="en-US" altLang="zh-CN" sz="2400" dirty="0">
              <a:solidFill>
                <a:schemeClr val="bg1">
                  <a:lumMod val="50000"/>
                </a:schemeClr>
              </a:solidFill>
              <a:latin typeface="Century Gothic" panose="020B0502020202020204" pitchFamily="34" charset="0"/>
              <a:ea typeface="+mj-ea"/>
            </a:endParaRPr>
          </a:p>
        </p:txBody>
      </p:sp>
    </p:spTree>
    <p:extLst>
      <p:ext uri="{BB962C8B-B14F-4D97-AF65-F5344CB8AC3E}">
        <p14:creationId xmlns:p14="http://schemas.microsoft.com/office/powerpoint/2010/main" val="1678776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F4657F05-0016-476B-BBDC-AD8419B135F6}"/>
              </a:ext>
            </a:extLst>
          </p:cNvPr>
          <p:cNvSpPr/>
          <p:nvPr/>
        </p:nvSpPr>
        <p:spPr>
          <a:xfrm>
            <a:off x="2870200" y="139785"/>
            <a:ext cx="6451600" cy="64516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48930F41-75C2-4BA3-ACDA-ABAF1155192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3"/>
            <a:tile tx="6350" ty="-215900" sx="89000" sy="8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710C9878-BAA2-4599-8AEA-C905075195A4}"/>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chemeClr val="tx1">
                  <a:alpha val="50000"/>
                </a:schemeClr>
              </a:gs>
              <a:gs pos="100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图文框 1">
            <a:extLst>
              <a:ext uri="{FF2B5EF4-FFF2-40B4-BE49-F238E27FC236}">
                <a16:creationId xmlns:a16="http://schemas.microsoft.com/office/drawing/2014/main" id="{8E283B52-0BDB-42FF-9410-3EADFF0C0028}"/>
              </a:ext>
            </a:extLst>
          </p:cNvPr>
          <p:cNvSpPr/>
          <p:nvPr/>
        </p:nvSpPr>
        <p:spPr>
          <a:xfrm>
            <a:off x="4747911" y="1259013"/>
            <a:ext cx="2696178" cy="3909888"/>
          </a:xfrm>
          <a:prstGeom prst="frame">
            <a:avLst>
              <a:gd name="adj1" fmla="val 25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8E901845-D95B-4441-B572-926B177F55A2}"/>
              </a:ext>
            </a:extLst>
          </p:cNvPr>
          <p:cNvSpPr txBox="1"/>
          <p:nvPr/>
        </p:nvSpPr>
        <p:spPr>
          <a:xfrm>
            <a:off x="4864100" y="3408144"/>
            <a:ext cx="2463800" cy="1569660"/>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tx1">
                    <a:lumMod val="75000"/>
                    <a:lumOff val="25000"/>
                  </a:schemeClr>
                </a:solidFill>
              </a:rPr>
              <a:t>需求</a:t>
            </a:r>
            <a:endParaRPr lang="en-US" altLang="zh-CN" sz="4800" b="1" dirty="0">
              <a:solidFill>
                <a:schemeClr val="tx1">
                  <a:lumMod val="75000"/>
                  <a:lumOff val="25000"/>
                </a:schemeClr>
              </a:solidFill>
            </a:endParaRPr>
          </a:p>
          <a:p>
            <a:pPr algn="ctr"/>
            <a:r>
              <a:rPr lang="zh-CN" altLang="en-US" sz="4800" b="1" dirty="0">
                <a:solidFill>
                  <a:schemeClr val="tx1">
                    <a:lumMod val="75000"/>
                    <a:lumOff val="25000"/>
                  </a:schemeClr>
                </a:solidFill>
              </a:rPr>
              <a:t>分析</a:t>
            </a:r>
            <a:endParaRPr lang="en-US" altLang="zh-CN" sz="4800" b="1" dirty="0">
              <a:solidFill>
                <a:schemeClr val="tx1">
                  <a:lumMod val="75000"/>
                  <a:lumOff val="25000"/>
                </a:schemeClr>
              </a:solidFill>
            </a:endParaRPr>
          </a:p>
        </p:txBody>
      </p:sp>
      <p:sp>
        <p:nvSpPr>
          <p:cNvPr id="6" name="文本框 5">
            <a:extLst>
              <a:ext uri="{FF2B5EF4-FFF2-40B4-BE49-F238E27FC236}">
                <a16:creationId xmlns:a16="http://schemas.microsoft.com/office/drawing/2014/main" id="{7273E509-5CA4-440A-82C7-7C03CE28F288}"/>
              </a:ext>
            </a:extLst>
          </p:cNvPr>
          <p:cNvSpPr txBox="1"/>
          <p:nvPr/>
        </p:nvSpPr>
        <p:spPr>
          <a:xfrm>
            <a:off x="4864100" y="1482574"/>
            <a:ext cx="2463800" cy="1569660"/>
          </a:xfrm>
          <a:prstGeom prst="rect">
            <a:avLst/>
          </a:prstGeom>
          <a:noFill/>
        </p:spPr>
        <p:txBody>
          <a:bodyPr wrap="square" rtlCol="0">
            <a:spAutoFit/>
            <a:scene3d>
              <a:camera prst="orthographicFront"/>
              <a:lightRig rig="threePt" dir="t"/>
            </a:scene3d>
            <a:sp3d contourW="12700"/>
          </a:bodyPr>
          <a:lstStyle/>
          <a:p>
            <a:pPr algn="ctr"/>
            <a:r>
              <a:rPr lang="en-US" altLang="zh-CN" sz="9600" dirty="0">
                <a:solidFill>
                  <a:schemeClr val="bg1"/>
                </a:solidFill>
                <a:latin typeface="Century Gothic" panose="020B0502020202020204" pitchFamily="34" charset="0"/>
              </a:rPr>
              <a:t>02</a:t>
            </a:r>
            <a:endParaRPr lang="zh-CN" altLang="en-US" sz="9600" dirty="0">
              <a:solidFill>
                <a:schemeClr val="bg1"/>
              </a:solidFill>
              <a:latin typeface="Century Gothic" panose="020B0502020202020204" pitchFamily="34" charset="0"/>
            </a:endParaRPr>
          </a:p>
        </p:txBody>
      </p:sp>
      <p:sp>
        <p:nvSpPr>
          <p:cNvPr id="7" name="文本框 6">
            <a:extLst>
              <a:ext uri="{FF2B5EF4-FFF2-40B4-BE49-F238E27FC236}">
                <a16:creationId xmlns:a16="http://schemas.microsoft.com/office/drawing/2014/main" id="{6591608B-F8A2-41F6-96E8-C7CD236529C4}"/>
              </a:ext>
            </a:extLst>
          </p:cNvPr>
          <p:cNvSpPr txBox="1"/>
          <p:nvPr/>
        </p:nvSpPr>
        <p:spPr>
          <a:xfrm>
            <a:off x="3314700" y="5278784"/>
            <a:ext cx="5562600" cy="38042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dirty="0">
                <a:solidFill>
                  <a:schemeClr val="bg1">
                    <a:lumMod val="50000"/>
                  </a:schemeClr>
                </a:solidFill>
                <a:latin typeface="Century Gothic" panose="020B0502020202020204" pitchFamily="34" charset="0"/>
                <a:ea typeface="+mj-ea"/>
              </a:rPr>
              <a:t>Demand Analysis</a:t>
            </a:r>
          </a:p>
        </p:txBody>
      </p:sp>
    </p:spTree>
    <p:extLst>
      <p:ext uri="{BB962C8B-B14F-4D97-AF65-F5344CB8AC3E}">
        <p14:creationId xmlns:p14="http://schemas.microsoft.com/office/powerpoint/2010/main" val="1049762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311450" y="4508884"/>
            <a:ext cx="3353059" cy="1713931"/>
            <a:chOff x="1541719" y="2318349"/>
            <a:chExt cx="3353059" cy="1713931"/>
          </a:xfrm>
        </p:grpSpPr>
        <p:sp>
          <p:nvSpPr>
            <p:cNvPr id="18" name="文本框 17"/>
            <p:cNvSpPr txBox="1"/>
            <p:nvPr/>
          </p:nvSpPr>
          <p:spPr>
            <a:xfrm>
              <a:off x="1728150" y="2318349"/>
              <a:ext cx="2133781" cy="36933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未来之星管理团队</a:t>
              </a:r>
            </a:p>
          </p:txBody>
        </p:sp>
        <p:sp>
          <p:nvSpPr>
            <p:cNvPr id="19" name="文本框 18"/>
            <p:cNvSpPr txBox="1"/>
            <p:nvPr/>
          </p:nvSpPr>
          <p:spPr>
            <a:xfrm>
              <a:off x="1541719" y="2687681"/>
              <a:ext cx="3353059" cy="1344599"/>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400" dirty="0">
                  <a:solidFill>
                    <a:schemeClr val="tx1">
                      <a:lumMod val="65000"/>
                      <a:lumOff val="35000"/>
                    </a:schemeClr>
                  </a:solidFill>
                  <a:latin typeface="宋体" panose="02010600030101010101" pitchFamily="2" charset="-122"/>
                  <a:ea typeface="宋体" panose="02010600030101010101" pitchFamily="2" charset="-122"/>
                </a:rPr>
                <a:t>· </a:t>
              </a:r>
              <a:r>
                <a:rPr lang="zh-CN" altLang="en-US" sz="1400" dirty="0">
                  <a:solidFill>
                    <a:schemeClr val="tx1">
                      <a:lumMod val="65000"/>
                      <a:lumOff val="35000"/>
                    </a:schemeClr>
                  </a:solidFill>
                  <a:latin typeface="Century Gothic" panose="020B0502020202020204" pitchFamily="34" charset="0"/>
                </a:rPr>
                <a:t>创业营课程线上招生</a:t>
              </a:r>
              <a:endParaRPr lang="en-US" altLang="zh-CN" sz="1400" dirty="0">
                <a:solidFill>
                  <a:schemeClr val="tx1">
                    <a:lumMod val="65000"/>
                    <a:lumOff val="35000"/>
                  </a:schemeClr>
                </a:solidFill>
                <a:latin typeface="Century Gothic" panose="020B0502020202020204" pitchFamily="34" charset="0"/>
              </a:endParaRPr>
            </a:p>
            <a:p>
              <a:pPr>
                <a:lnSpc>
                  <a:spcPct val="150000"/>
                </a:lnSpc>
              </a:pPr>
              <a:r>
                <a:rPr lang="en-US" altLang="zh-CN" sz="1400" dirty="0">
                  <a:solidFill>
                    <a:schemeClr val="tx1">
                      <a:lumMod val="65000"/>
                      <a:lumOff val="35000"/>
                    </a:schemeClr>
                  </a:solidFill>
                  <a:latin typeface="宋体" panose="02010600030101010101" pitchFamily="2" charset="-122"/>
                  <a:ea typeface="宋体" panose="02010600030101010101" pitchFamily="2" charset="-122"/>
                </a:rPr>
                <a:t>· </a:t>
              </a:r>
              <a:r>
                <a:rPr lang="zh-CN" altLang="en-US" sz="1400" dirty="0">
                  <a:solidFill>
                    <a:schemeClr val="tx1">
                      <a:lumMod val="65000"/>
                      <a:lumOff val="35000"/>
                    </a:schemeClr>
                  </a:solidFill>
                  <a:latin typeface="Century Gothic" panose="020B0502020202020204" pitchFamily="34" charset="0"/>
                </a:rPr>
                <a:t>创业营课程线上管理</a:t>
              </a:r>
              <a:endParaRPr lang="en-US" altLang="zh-CN" sz="1400" dirty="0">
                <a:solidFill>
                  <a:schemeClr val="tx1">
                    <a:lumMod val="65000"/>
                    <a:lumOff val="35000"/>
                  </a:schemeClr>
                </a:solidFill>
                <a:latin typeface="Century Gothic" panose="020B0502020202020204" pitchFamily="34" charset="0"/>
              </a:endParaRPr>
            </a:p>
            <a:p>
              <a:pPr>
                <a:lnSpc>
                  <a:spcPct val="150000"/>
                </a:lnSpc>
              </a:pPr>
              <a:r>
                <a:rPr lang="en-US" altLang="zh-CN" sz="1400" dirty="0">
                  <a:solidFill>
                    <a:schemeClr val="tx1">
                      <a:lumMod val="65000"/>
                      <a:lumOff val="35000"/>
                    </a:schemeClr>
                  </a:solidFill>
                  <a:latin typeface="宋体" panose="02010600030101010101" pitchFamily="2" charset="-122"/>
                  <a:ea typeface="宋体" panose="02010600030101010101" pitchFamily="2" charset="-122"/>
                </a:rPr>
                <a:t>· </a:t>
              </a:r>
              <a:r>
                <a:rPr lang="zh-CN" altLang="en-US" sz="1400" dirty="0">
                  <a:solidFill>
                    <a:schemeClr val="tx1">
                      <a:lumMod val="65000"/>
                      <a:lumOff val="35000"/>
                    </a:schemeClr>
                  </a:solidFill>
                  <a:latin typeface="Century Gothic" panose="020B0502020202020204" pitchFamily="34" charset="0"/>
                </a:rPr>
                <a:t>校友活动的组织及管理</a:t>
              </a:r>
              <a:endParaRPr lang="en-US" altLang="zh-CN" sz="1400" dirty="0">
                <a:solidFill>
                  <a:schemeClr val="tx1">
                    <a:lumMod val="65000"/>
                    <a:lumOff val="35000"/>
                  </a:schemeClr>
                </a:solidFill>
                <a:latin typeface="Century Gothic" panose="020B0502020202020204" pitchFamily="34" charset="0"/>
              </a:endParaRPr>
            </a:p>
            <a:p>
              <a:pPr>
                <a:lnSpc>
                  <a:spcPct val="150000"/>
                </a:lnSpc>
              </a:pPr>
              <a:r>
                <a:rPr lang="en-US" altLang="zh-CN" sz="1400" dirty="0">
                  <a:solidFill>
                    <a:schemeClr val="tx1">
                      <a:lumMod val="65000"/>
                      <a:lumOff val="35000"/>
                    </a:schemeClr>
                  </a:solidFill>
                  <a:latin typeface="宋体" panose="02010600030101010101" pitchFamily="2" charset="-122"/>
                  <a:ea typeface="宋体" panose="02010600030101010101" pitchFamily="2" charset="-122"/>
                </a:rPr>
                <a:t>· </a:t>
              </a:r>
              <a:r>
                <a:rPr lang="zh-CN" altLang="en-US" sz="1400" dirty="0">
                  <a:solidFill>
                    <a:schemeClr val="tx1">
                      <a:lumMod val="65000"/>
                      <a:lumOff val="35000"/>
                    </a:schemeClr>
                  </a:solidFill>
                  <a:latin typeface="Century Gothic" panose="020B0502020202020204" pitchFamily="34" charset="0"/>
                </a:rPr>
                <a:t>校友资料库的管理</a:t>
              </a:r>
              <a:endParaRPr lang="zh-TW" altLang="en-US" sz="1400" dirty="0">
                <a:solidFill>
                  <a:schemeClr val="tx1">
                    <a:lumMod val="65000"/>
                    <a:lumOff val="35000"/>
                  </a:schemeClr>
                </a:solidFill>
                <a:latin typeface="Century Gothic" panose="020B0502020202020204" pitchFamily="34" charset="0"/>
              </a:endParaRPr>
            </a:p>
          </p:txBody>
        </p:sp>
      </p:grpSp>
      <p:grpSp>
        <p:nvGrpSpPr>
          <p:cNvPr id="20" name="组合 19"/>
          <p:cNvGrpSpPr/>
          <p:nvPr/>
        </p:nvGrpSpPr>
        <p:grpSpPr>
          <a:xfrm>
            <a:off x="7358111" y="4508884"/>
            <a:ext cx="3353059" cy="1713931"/>
            <a:chOff x="1541719" y="2318349"/>
            <a:chExt cx="3353059" cy="1713931"/>
          </a:xfrm>
        </p:grpSpPr>
        <p:sp>
          <p:nvSpPr>
            <p:cNvPr id="21" name="文本框 20"/>
            <p:cNvSpPr txBox="1"/>
            <p:nvPr/>
          </p:nvSpPr>
          <p:spPr>
            <a:xfrm>
              <a:off x="1541719" y="2318349"/>
              <a:ext cx="1577524" cy="369332"/>
            </a:xfrm>
            <a:prstGeom prst="rect">
              <a:avLst/>
            </a:prstGeom>
            <a:noFill/>
          </p:spPr>
          <p:txBody>
            <a:bodyPr wrap="square" rtlCol="0">
              <a:spAutoFit/>
              <a:scene3d>
                <a:camera prst="orthographicFront"/>
                <a:lightRig rig="threePt" dir="t"/>
              </a:scene3d>
              <a:sp3d contourW="12700"/>
            </a:bodyPr>
            <a:lstStyle/>
            <a:p>
              <a:pPr algn="r"/>
              <a:r>
                <a:rPr lang="zh-CN" altLang="en-US" b="1" dirty="0">
                  <a:solidFill>
                    <a:schemeClr val="tx1">
                      <a:lumMod val="75000"/>
                      <a:lumOff val="25000"/>
                    </a:schemeClr>
                  </a:solidFill>
                  <a:latin typeface="Century Gothic" panose="020B0502020202020204" pitchFamily="34" charset="0"/>
                </a:rPr>
                <a:t>创业营学员</a:t>
              </a:r>
            </a:p>
          </p:txBody>
        </p:sp>
        <p:sp>
          <p:nvSpPr>
            <p:cNvPr id="22" name="文本框 21"/>
            <p:cNvSpPr txBox="1"/>
            <p:nvPr/>
          </p:nvSpPr>
          <p:spPr>
            <a:xfrm>
              <a:off x="1541719" y="2687681"/>
              <a:ext cx="3353059" cy="1344599"/>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400" dirty="0">
                  <a:solidFill>
                    <a:schemeClr val="tx1">
                      <a:lumMod val="65000"/>
                      <a:lumOff val="35000"/>
                    </a:schemeClr>
                  </a:solidFill>
                  <a:latin typeface="宋体" panose="02010600030101010101" pitchFamily="2" charset="-122"/>
                  <a:ea typeface="宋体" panose="02010600030101010101" pitchFamily="2" charset="-122"/>
                </a:rPr>
                <a:t>· </a:t>
              </a:r>
              <a:r>
                <a:rPr lang="zh-CN" altLang="en-US" sz="1400" dirty="0">
                  <a:solidFill>
                    <a:schemeClr val="tx1">
                      <a:lumMod val="65000"/>
                      <a:lumOff val="35000"/>
                    </a:schemeClr>
                  </a:solidFill>
                  <a:latin typeface="Century Gothic" panose="020B0502020202020204" pitchFamily="34" charset="0"/>
                </a:rPr>
                <a:t>创业营课程申请</a:t>
              </a:r>
              <a:endParaRPr lang="en-US" altLang="zh-CN" sz="1400" dirty="0">
                <a:solidFill>
                  <a:schemeClr val="tx1">
                    <a:lumMod val="65000"/>
                    <a:lumOff val="35000"/>
                  </a:schemeClr>
                </a:solidFill>
                <a:latin typeface="Century Gothic" panose="020B0502020202020204" pitchFamily="34" charset="0"/>
              </a:endParaRPr>
            </a:p>
            <a:p>
              <a:pPr>
                <a:lnSpc>
                  <a:spcPct val="150000"/>
                </a:lnSpc>
              </a:pPr>
              <a:r>
                <a:rPr lang="en-US" altLang="zh-CN" sz="1400" dirty="0">
                  <a:solidFill>
                    <a:schemeClr val="tx1">
                      <a:lumMod val="65000"/>
                      <a:lumOff val="35000"/>
                    </a:schemeClr>
                  </a:solidFill>
                  <a:latin typeface="宋体" panose="02010600030101010101" pitchFamily="2" charset="-122"/>
                  <a:ea typeface="宋体" panose="02010600030101010101" pitchFamily="2" charset="-122"/>
                </a:rPr>
                <a:t>· </a:t>
              </a:r>
              <a:r>
                <a:rPr lang="zh-CN" altLang="en-US" sz="1400" dirty="0">
                  <a:solidFill>
                    <a:schemeClr val="tx1">
                      <a:lumMod val="65000"/>
                      <a:lumOff val="35000"/>
                    </a:schemeClr>
                  </a:solidFill>
                  <a:latin typeface="Century Gothic" panose="020B0502020202020204" pitchFamily="34" charset="0"/>
                </a:rPr>
                <a:t>创业营课程信息查询</a:t>
              </a:r>
              <a:endParaRPr lang="en-US" altLang="zh-CN" sz="1400" dirty="0">
                <a:solidFill>
                  <a:schemeClr val="tx1">
                    <a:lumMod val="65000"/>
                    <a:lumOff val="35000"/>
                  </a:schemeClr>
                </a:solidFill>
                <a:latin typeface="Century Gothic" panose="020B0502020202020204" pitchFamily="34" charset="0"/>
              </a:endParaRPr>
            </a:p>
            <a:p>
              <a:pPr>
                <a:lnSpc>
                  <a:spcPct val="150000"/>
                </a:lnSpc>
              </a:pPr>
              <a:r>
                <a:rPr lang="en-US" altLang="zh-CN" sz="1400" dirty="0">
                  <a:solidFill>
                    <a:schemeClr val="tx1">
                      <a:lumMod val="65000"/>
                      <a:lumOff val="35000"/>
                    </a:schemeClr>
                  </a:solidFill>
                  <a:latin typeface="宋体" panose="02010600030101010101" pitchFamily="2" charset="-122"/>
                  <a:ea typeface="宋体" panose="02010600030101010101" pitchFamily="2" charset="-122"/>
                </a:rPr>
                <a:t>· </a:t>
              </a:r>
              <a:r>
                <a:rPr lang="zh-CN" altLang="en-US" sz="1400" dirty="0">
                  <a:solidFill>
                    <a:schemeClr val="tx1">
                      <a:lumMod val="65000"/>
                      <a:lumOff val="35000"/>
                    </a:schemeClr>
                  </a:solidFill>
                  <a:latin typeface="Century Gothic" panose="020B0502020202020204" pitchFamily="34" charset="0"/>
                </a:rPr>
                <a:t>校友活动报名</a:t>
              </a:r>
              <a:endParaRPr lang="en-US" altLang="zh-CN" sz="1400" dirty="0">
                <a:solidFill>
                  <a:schemeClr val="tx1">
                    <a:lumMod val="65000"/>
                    <a:lumOff val="35000"/>
                  </a:schemeClr>
                </a:solidFill>
                <a:latin typeface="Century Gothic" panose="020B0502020202020204" pitchFamily="34" charset="0"/>
              </a:endParaRPr>
            </a:p>
            <a:p>
              <a:pPr>
                <a:lnSpc>
                  <a:spcPct val="150000"/>
                </a:lnSpc>
              </a:pPr>
              <a:r>
                <a:rPr lang="en-US" altLang="zh-CN" sz="1400" dirty="0">
                  <a:solidFill>
                    <a:schemeClr val="tx1">
                      <a:lumMod val="65000"/>
                      <a:lumOff val="35000"/>
                    </a:schemeClr>
                  </a:solidFill>
                  <a:latin typeface="宋体" panose="02010600030101010101" pitchFamily="2" charset="-122"/>
                  <a:ea typeface="宋体" panose="02010600030101010101" pitchFamily="2" charset="-122"/>
                </a:rPr>
                <a:t>· </a:t>
              </a:r>
              <a:r>
                <a:rPr lang="zh-CN" altLang="en-US" sz="1400" dirty="0">
                  <a:solidFill>
                    <a:schemeClr val="tx1">
                      <a:lumMod val="65000"/>
                      <a:lumOff val="35000"/>
                    </a:schemeClr>
                  </a:solidFill>
                  <a:latin typeface="+mj-ea"/>
                  <a:ea typeface="+mj-ea"/>
                </a:rPr>
                <a:t>个人信息编辑</a:t>
              </a:r>
              <a:r>
                <a:rPr lang="en-US" altLang="zh-CN" sz="1400" dirty="0">
                  <a:solidFill>
                    <a:schemeClr val="tx1">
                      <a:lumMod val="65000"/>
                      <a:lumOff val="35000"/>
                    </a:schemeClr>
                  </a:solidFill>
                  <a:latin typeface="+mj-ea"/>
                  <a:ea typeface="+mj-ea"/>
                </a:rPr>
                <a:t>&amp;</a:t>
              </a:r>
              <a:r>
                <a:rPr lang="zh-CN" altLang="en-US" sz="1400" dirty="0">
                  <a:solidFill>
                    <a:schemeClr val="tx1">
                      <a:lumMod val="65000"/>
                      <a:lumOff val="35000"/>
                    </a:schemeClr>
                  </a:solidFill>
                  <a:latin typeface="Century Gothic" panose="020B0502020202020204" pitchFamily="34" charset="0"/>
                </a:rPr>
                <a:t>校友信息查询</a:t>
              </a:r>
              <a:endParaRPr lang="en-US" altLang="zh-CN" sz="1400" dirty="0">
                <a:solidFill>
                  <a:schemeClr val="tx1">
                    <a:lumMod val="65000"/>
                    <a:lumOff val="35000"/>
                  </a:schemeClr>
                </a:solidFill>
                <a:latin typeface="Century Gothic" panose="020B0502020202020204" pitchFamily="34" charset="0"/>
              </a:endParaRPr>
            </a:p>
          </p:txBody>
        </p:sp>
      </p:grpSp>
      <p:sp>
        <p:nvSpPr>
          <p:cNvPr id="13" name="任意多边形: 形状 12">
            <a:extLst>
              <a:ext uri="{FF2B5EF4-FFF2-40B4-BE49-F238E27FC236}">
                <a16:creationId xmlns:a16="http://schemas.microsoft.com/office/drawing/2014/main" id="{74642A48-8993-463E-B064-2D106CE12B57}"/>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4" name="任意多边形: 形状 13">
            <a:extLst>
              <a:ext uri="{FF2B5EF4-FFF2-40B4-BE49-F238E27FC236}">
                <a16:creationId xmlns:a16="http://schemas.microsoft.com/office/drawing/2014/main" id="{C80C66D7-0E7C-4B5F-81C0-BF767709F2E5}"/>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15" name="文本框 14">
            <a:extLst>
              <a:ext uri="{FF2B5EF4-FFF2-40B4-BE49-F238E27FC236}">
                <a16:creationId xmlns:a16="http://schemas.microsoft.com/office/drawing/2014/main" id="{103A79D4-F978-466B-B4BB-6802409FDCB2}"/>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16" name="组合 15">
            <a:extLst>
              <a:ext uri="{FF2B5EF4-FFF2-40B4-BE49-F238E27FC236}">
                <a16:creationId xmlns:a16="http://schemas.microsoft.com/office/drawing/2014/main" id="{96EDF3EA-D5EC-4B3D-A03B-6914A97D2043}"/>
              </a:ext>
            </a:extLst>
          </p:cNvPr>
          <p:cNvGrpSpPr/>
          <p:nvPr/>
        </p:nvGrpSpPr>
        <p:grpSpPr>
          <a:xfrm>
            <a:off x="1473289" y="371367"/>
            <a:ext cx="4260761" cy="812016"/>
            <a:chOff x="7318011" y="1456480"/>
            <a:chExt cx="4260761" cy="812016"/>
          </a:xfrm>
        </p:grpSpPr>
        <p:sp>
          <p:nvSpPr>
            <p:cNvPr id="23" name="文本框 22">
              <a:extLst>
                <a:ext uri="{FF2B5EF4-FFF2-40B4-BE49-F238E27FC236}">
                  <a16:creationId xmlns:a16="http://schemas.microsoft.com/office/drawing/2014/main" id="{46B14638-01CE-4ADE-ADFA-0690479A8E52}"/>
                </a:ext>
              </a:extLst>
            </p:cNvPr>
            <p:cNvSpPr txBox="1"/>
            <p:nvPr/>
          </p:nvSpPr>
          <p:spPr>
            <a:xfrm>
              <a:off x="7318011" y="1456480"/>
              <a:ext cx="4260761"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需求分析</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业务需求</a:t>
              </a:r>
            </a:p>
          </p:txBody>
        </p:sp>
        <p:sp>
          <p:nvSpPr>
            <p:cNvPr id="24" name="文本框 23">
              <a:extLst>
                <a:ext uri="{FF2B5EF4-FFF2-40B4-BE49-F238E27FC236}">
                  <a16:creationId xmlns:a16="http://schemas.microsoft.com/office/drawing/2014/main" id="{D50343A0-68C7-4FE5-A2CE-B904B07CC69F}"/>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rPr>
                <a:t>Demand Analysis</a:t>
              </a:r>
            </a:p>
          </p:txBody>
        </p:sp>
      </p:grpSp>
      <p:sp>
        <p:nvSpPr>
          <p:cNvPr id="25" name="îṧľïḓé">
            <a:extLst>
              <a:ext uri="{FF2B5EF4-FFF2-40B4-BE49-F238E27FC236}">
                <a16:creationId xmlns:a16="http://schemas.microsoft.com/office/drawing/2014/main" id="{AFA57095-6C93-4C20-83F3-AAED6F31497C}"/>
              </a:ext>
            </a:extLst>
          </p:cNvPr>
          <p:cNvSpPr/>
          <p:nvPr/>
        </p:nvSpPr>
        <p:spPr>
          <a:xfrm>
            <a:off x="6076766" y="1756228"/>
            <a:ext cx="5007428" cy="2246026"/>
          </a:xfrm>
          <a:prstGeom prst="rect">
            <a:avLst/>
          </a:prstGeom>
          <a:blipFill>
            <a:blip r:embed="rId3"/>
            <a:srcRect/>
            <a:stretch>
              <a:fillRect t="-24774" b="-24496"/>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iṡ1ïḓé">
            <a:extLst>
              <a:ext uri="{FF2B5EF4-FFF2-40B4-BE49-F238E27FC236}">
                <a16:creationId xmlns:a16="http://schemas.microsoft.com/office/drawing/2014/main" id="{048DC1BC-90BE-4A14-960F-5D7D1334213A}"/>
              </a:ext>
            </a:extLst>
          </p:cNvPr>
          <p:cNvSpPr/>
          <p:nvPr/>
        </p:nvSpPr>
        <p:spPr>
          <a:xfrm>
            <a:off x="1088573" y="1756229"/>
            <a:ext cx="5007428" cy="2246027"/>
          </a:xfrm>
          <a:prstGeom prst="rect">
            <a:avLst/>
          </a:prstGeom>
          <a:blipFill>
            <a:blip r:embed="rId4"/>
            <a:srcRect/>
            <a:stretch>
              <a:fillRect t="-24161" b="-23889"/>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7" name="组合 36"/>
          <p:cNvGrpSpPr/>
          <p:nvPr/>
        </p:nvGrpSpPr>
        <p:grpSpPr>
          <a:xfrm>
            <a:off x="5294144" y="3200400"/>
            <a:ext cx="1603714" cy="1603712"/>
            <a:chOff x="5294144" y="3200400"/>
            <a:chExt cx="1603714" cy="1603712"/>
          </a:xfrm>
        </p:grpSpPr>
        <p:sp>
          <p:nvSpPr>
            <p:cNvPr id="28" name="íšļîďé">
              <a:extLst>
                <a:ext uri="{FF2B5EF4-FFF2-40B4-BE49-F238E27FC236}">
                  <a16:creationId xmlns:a16="http://schemas.microsoft.com/office/drawing/2014/main" id="{D3156C8A-1BD0-4204-A4B4-E9673CBCAF64}"/>
                </a:ext>
              </a:extLst>
            </p:cNvPr>
            <p:cNvSpPr/>
            <p:nvPr/>
          </p:nvSpPr>
          <p:spPr>
            <a:xfrm>
              <a:off x="5294144" y="3200400"/>
              <a:ext cx="1603714" cy="1603712"/>
            </a:xfrm>
            <a:prstGeom prst="ellipse">
              <a:avLst/>
            </a:prstGeom>
            <a:solidFill>
              <a:schemeClr val="accent1"/>
            </a:solidFill>
            <a:ln w="381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íšļîďé">
              <a:extLst>
                <a:ext uri="{FF2B5EF4-FFF2-40B4-BE49-F238E27FC236}">
                  <a16:creationId xmlns:a16="http://schemas.microsoft.com/office/drawing/2014/main" id="{D3156C8A-1BD0-4204-A4B4-E9673CBCAF64}"/>
                </a:ext>
              </a:extLst>
            </p:cNvPr>
            <p:cNvSpPr/>
            <p:nvPr/>
          </p:nvSpPr>
          <p:spPr>
            <a:xfrm>
              <a:off x="5700545" y="3614509"/>
              <a:ext cx="790912" cy="77549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1431232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51BD0BE5-EC94-46C3-A915-E520BA60AA9C}"/>
              </a:ext>
            </a:extLst>
          </p:cNvPr>
          <p:cNvPicPr>
            <a:picLocks noChangeAspect="1"/>
          </p:cNvPicPr>
          <p:nvPr/>
        </p:nvPicPr>
        <p:blipFill>
          <a:blip r:embed="rId3"/>
          <a:stretch>
            <a:fillRect/>
          </a:stretch>
        </p:blipFill>
        <p:spPr>
          <a:xfrm>
            <a:off x="2070718" y="-9525"/>
            <a:ext cx="10115177" cy="6858000"/>
          </a:xfrm>
          <a:prstGeom prst="rect">
            <a:avLst/>
          </a:prstGeom>
        </p:spPr>
      </p:pic>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sp>
        <p:nvSpPr>
          <p:cNvPr id="39" name="文本框 38">
            <a:extLst>
              <a:ext uri="{FF2B5EF4-FFF2-40B4-BE49-F238E27FC236}">
                <a16:creationId xmlns:a16="http://schemas.microsoft.com/office/drawing/2014/main" id="{A4AEF599-3AE3-4157-A988-AC28073475E7}"/>
              </a:ext>
            </a:extLst>
          </p:cNvPr>
          <p:cNvSpPr txBox="1"/>
          <p:nvPr/>
        </p:nvSpPr>
        <p:spPr>
          <a:xfrm>
            <a:off x="695682" y="1341120"/>
            <a:ext cx="553998" cy="5257932"/>
          </a:xfrm>
          <a:prstGeom prst="rect">
            <a:avLst/>
          </a:prstGeom>
          <a:noFill/>
        </p:spPr>
        <p:txBody>
          <a:bodyPr vert="eaVert" wrap="square" rtlCol="0">
            <a:spAutoFit/>
          </a:bodyPr>
          <a:lstStyle/>
          <a:p>
            <a:r>
              <a:rPr lang="zh-CN" altLang="en-US" sz="2400" b="1" dirty="0">
                <a:solidFill>
                  <a:schemeClr val="tx1">
                    <a:lumMod val="85000"/>
                    <a:lumOff val="15000"/>
                  </a:schemeClr>
                </a:solidFill>
              </a:rPr>
              <a:t>需求分析</a:t>
            </a:r>
            <a:r>
              <a:rPr lang="en-US" altLang="zh-CN" sz="2400" b="1" dirty="0">
                <a:solidFill>
                  <a:schemeClr val="tx1">
                    <a:lumMod val="85000"/>
                    <a:lumOff val="15000"/>
                  </a:schemeClr>
                </a:solidFill>
              </a:rPr>
              <a:t>—</a:t>
            </a:r>
            <a:r>
              <a:rPr lang="zh-CN" altLang="en-US" sz="2400" b="1" dirty="0">
                <a:solidFill>
                  <a:schemeClr val="tx1">
                    <a:lumMod val="85000"/>
                    <a:lumOff val="15000"/>
                  </a:schemeClr>
                </a:solidFill>
              </a:rPr>
              <a:t>功能需求</a:t>
            </a:r>
            <a:r>
              <a:rPr lang="en-US" altLang="zh-CN" sz="2400" b="1" dirty="0">
                <a:solidFill>
                  <a:schemeClr val="tx1">
                    <a:lumMod val="85000"/>
                    <a:lumOff val="15000"/>
                  </a:schemeClr>
                </a:solidFill>
              </a:rPr>
              <a:t>—</a:t>
            </a:r>
            <a:r>
              <a:rPr lang="zh-CN" altLang="en-US" sz="2400" b="1" dirty="0">
                <a:solidFill>
                  <a:schemeClr val="tx1">
                    <a:lumMod val="85000"/>
                    <a:lumOff val="15000"/>
                  </a:schemeClr>
                </a:solidFill>
              </a:rPr>
              <a:t>管理团队</a:t>
            </a:r>
          </a:p>
        </p:txBody>
      </p:sp>
      <p:sp>
        <p:nvSpPr>
          <p:cNvPr id="40" name="文本框 39">
            <a:extLst>
              <a:ext uri="{FF2B5EF4-FFF2-40B4-BE49-F238E27FC236}">
                <a16:creationId xmlns:a16="http://schemas.microsoft.com/office/drawing/2014/main" id="{148EC55A-AA62-47B1-9876-8701CB114987}"/>
              </a:ext>
            </a:extLst>
          </p:cNvPr>
          <p:cNvSpPr txBox="1"/>
          <p:nvPr/>
        </p:nvSpPr>
        <p:spPr>
          <a:xfrm>
            <a:off x="419285" y="1428704"/>
            <a:ext cx="395173" cy="3017520"/>
          </a:xfrm>
          <a:prstGeom prst="rect">
            <a:avLst/>
          </a:prstGeom>
          <a:noFill/>
        </p:spPr>
        <p:txBody>
          <a:bodyPr vert="eaVert" wrap="square" rtlCol="0">
            <a:spAutoFit/>
          </a:bodyPr>
          <a:lstStyle/>
          <a:p>
            <a:pPr>
              <a:lnSpc>
                <a:spcPct val="114000"/>
              </a:lnSpc>
            </a:pPr>
            <a:r>
              <a:rPr lang="en-US" altLang="zh-CN" sz="1200" dirty="0">
                <a:solidFill>
                  <a:schemeClr val="bg1">
                    <a:lumMod val="50000"/>
                  </a:schemeClr>
                </a:solidFill>
                <a:latin typeface="Century Gothic" panose="020B0502020202020204" pitchFamily="34" charset="0"/>
              </a:rPr>
              <a:t>Demand Analysis</a:t>
            </a:r>
          </a:p>
        </p:txBody>
      </p:sp>
    </p:spTree>
    <p:extLst>
      <p:ext uri="{BB962C8B-B14F-4D97-AF65-F5344CB8AC3E}">
        <p14:creationId xmlns:p14="http://schemas.microsoft.com/office/powerpoint/2010/main" val="1708235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a:extLst>
              <a:ext uri="{FF2B5EF4-FFF2-40B4-BE49-F238E27FC236}">
                <a16:creationId xmlns:a16="http://schemas.microsoft.com/office/drawing/2014/main" id="{7032709F-0982-4D4B-8C24-F507E6E5677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任意多边形: 形状 29">
            <a:extLst>
              <a:ext uri="{FF2B5EF4-FFF2-40B4-BE49-F238E27FC236}">
                <a16:creationId xmlns:a16="http://schemas.microsoft.com/office/drawing/2014/main" id="{BB28C44D-5E24-473F-A626-A30F7AA6B92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a:extLst>
              <a:ext uri="{FF2B5EF4-FFF2-40B4-BE49-F238E27FC236}">
                <a16:creationId xmlns:a16="http://schemas.microsoft.com/office/drawing/2014/main" id="{F72F7512-4D12-4CA1-BDF5-265EBF54A69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a:r>
              <a:rPr lang="en-US" altLang="zh-CN" sz="4000" dirty="0">
                <a:solidFill>
                  <a:schemeClr val="accent1"/>
                </a:solidFill>
                <a:latin typeface="Century Gothic" panose="020B0502020202020204" pitchFamily="34" charset="0"/>
              </a:rPr>
              <a:t>02</a:t>
            </a:r>
            <a:endParaRPr lang="zh-CN" altLang="en-US" sz="4000" dirty="0">
              <a:solidFill>
                <a:schemeClr val="accent1"/>
              </a:solidFill>
              <a:latin typeface="Century Gothic" panose="020B0502020202020204" pitchFamily="34" charset="0"/>
            </a:endParaRPr>
          </a:p>
        </p:txBody>
      </p:sp>
      <p:grpSp>
        <p:nvGrpSpPr>
          <p:cNvPr id="32" name="组合 31">
            <a:extLst>
              <a:ext uri="{FF2B5EF4-FFF2-40B4-BE49-F238E27FC236}">
                <a16:creationId xmlns:a16="http://schemas.microsoft.com/office/drawing/2014/main" id="{4BF202B1-CD8A-4381-A9C4-B9A25A153C23}"/>
              </a:ext>
            </a:extLst>
          </p:cNvPr>
          <p:cNvGrpSpPr/>
          <p:nvPr/>
        </p:nvGrpSpPr>
        <p:grpSpPr>
          <a:xfrm>
            <a:off x="1473288" y="371367"/>
            <a:ext cx="8013611" cy="812016"/>
            <a:chOff x="7318010" y="1456480"/>
            <a:chExt cx="8013611" cy="812016"/>
          </a:xfrm>
        </p:grpSpPr>
        <p:sp>
          <p:nvSpPr>
            <p:cNvPr id="33" name="文本框 32">
              <a:extLst>
                <a:ext uri="{FF2B5EF4-FFF2-40B4-BE49-F238E27FC236}">
                  <a16:creationId xmlns:a16="http://schemas.microsoft.com/office/drawing/2014/main" id="{594F92D7-EFB1-41D3-BE3B-874B8BCBB3F6}"/>
                </a:ext>
              </a:extLst>
            </p:cNvPr>
            <p:cNvSpPr txBox="1"/>
            <p:nvPr/>
          </p:nvSpPr>
          <p:spPr>
            <a:xfrm>
              <a:off x="7318010" y="1456480"/>
              <a:ext cx="8013611"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85000"/>
                      <a:lumOff val="15000"/>
                    </a:schemeClr>
                  </a:solidFill>
                </a:rPr>
                <a:t>功能需求</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管理团队</a:t>
              </a:r>
              <a:r>
                <a:rPr lang="en-US" altLang="zh-CN" sz="3200" b="1" dirty="0">
                  <a:solidFill>
                    <a:schemeClr val="tx1">
                      <a:lumMod val="85000"/>
                      <a:lumOff val="15000"/>
                    </a:schemeClr>
                  </a:solidFill>
                </a:rPr>
                <a:t>——</a:t>
              </a:r>
              <a:r>
                <a:rPr lang="zh-CN" altLang="en-US" sz="3200" b="1" dirty="0">
                  <a:solidFill>
                    <a:schemeClr val="tx1">
                      <a:lumMod val="85000"/>
                      <a:lumOff val="15000"/>
                    </a:schemeClr>
                  </a:solidFill>
                </a:rPr>
                <a:t>人员管理</a:t>
              </a:r>
            </a:p>
          </p:txBody>
        </p:sp>
        <p:sp>
          <p:nvSpPr>
            <p:cNvPr id="34" name="文本框 33">
              <a:extLst>
                <a:ext uri="{FF2B5EF4-FFF2-40B4-BE49-F238E27FC236}">
                  <a16:creationId xmlns:a16="http://schemas.microsoft.com/office/drawing/2014/main" id="{150839EE-F42E-4FC9-9FE8-2A3D9859DB06}"/>
                </a:ext>
              </a:extLst>
            </p:cNvPr>
            <p:cNvSpPr txBox="1"/>
            <p:nvPr/>
          </p:nvSpPr>
          <p:spPr>
            <a:xfrm>
              <a:off x="7318011" y="1984059"/>
              <a:ext cx="4260761" cy="2844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latin typeface="Century Gothic" panose="020B0502020202020204" pitchFamily="34" charset="0"/>
                  <a:ea typeface="+mj-ea"/>
                </a:rPr>
                <a:t>Demand Analysis</a:t>
              </a:r>
            </a:p>
          </p:txBody>
        </p:sp>
      </p:grpSp>
      <p:pic>
        <p:nvPicPr>
          <p:cNvPr id="3" name="图片 2">
            <a:extLst>
              <a:ext uri="{FF2B5EF4-FFF2-40B4-BE49-F238E27FC236}">
                <a16:creationId xmlns:a16="http://schemas.microsoft.com/office/drawing/2014/main" id="{9F3DA3A4-7974-4083-B74F-A62EE4264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88" y="1744500"/>
            <a:ext cx="9217819" cy="3740564"/>
          </a:xfrm>
          <a:prstGeom prst="rect">
            <a:avLst/>
          </a:prstGeom>
        </p:spPr>
      </p:pic>
      <p:sp>
        <p:nvSpPr>
          <p:cNvPr id="2" name="矩形 1">
            <a:extLst>
              <a:ext uri="{FF2B5EF4-FFF2-40B4-BE49-F238E27FC236}">
                <a16:creationId xmlns:a16="http://schemas.microsoft.com/office/drawing/2014/main" id="{A94FB62D-5C15-4C13-99F6-595C017365C6}"/>
              </a:ext>
            </a:extLst>
          </p:cNvPr>
          <p:cNvSpPr/>
          <p:nvPr/>
        </p:nvSpPr>
        <p:spPr>
          <a:xfrm>
            <a:off x="5042517" y="5024758"/>
            <a:ext cx="2183906" cy="284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86344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390">
      <a:dk1>
        <a:sysClr val="windowText" lastClr="000000"/>
      </a:dk1>
      <a:lt1>
        <a:sysClr val="window" lastClr="FFFFFF"/>
      </a:lt1>
      <a:dk2>
        <a:srgbClr val="44546A"/>
      </a:dk2>
      <a:lt2>
        <a:srgbClr val="E7E6E6"/>
      </a:lt2>
      <a:accent1>
        <a:srgbClr val="01A89E"/>
      </a:accent1>
      <a:accent2>
        <a:srgbClr val="0C2834"/>
      </a:accent2>
      <a:accent3>
        <a:srgbClr val="01A89E"/>
      </a:accent3>
      <a:accent4>
        <a:srgbClr val="0C2834"/>
      </a:accent4>
      <a:accent5>
        <a:srgbClr val="01A89E"/>
      </a:accent5>
      <a:accent6>
        <a:srgbClr val="0C2834"/>
      </a:accent6>
      <a:hlink>
        <a:srgbClr val="01A89E"/>
      </a:hlink>
      <a:folHlink>
        <a:srgbClr val="01A89E"/>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2341</TotalTime>
  <Words>4039</Words>
  <Application>Microsoft Office PowerPoint</Application>
  <PresentationFormat>宽屏</PresentationFormat>
  <Paragraphs>616</Paragraphs>
  <Slides>52</Slides>
  <Notes>52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52</vt:i4>
      </vt:variant>
    </vt:vector>
  </HeadingPairs>
  <TitlesOfParts>
    <vt:vector size="59" baseType="lpstr">
      <vt:lpstr>Gill Sans</vt:lpstr>
      <vt:lpstr>等线</vt:lpstr>
      <vt:lpstr>宋体</vt:lpstr>
      <vt:lpstr>微软雅黑</vt:lpstr>
      <vt:lpstr>Arial</vt:lpstr>
      <vt:lpstr>Century Gothic</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李 亚欣</cp:lastModifiedBy>
  <cp:revision>194</cp:revision>
  <dcterms:created xsi:type="dcterms:W3CDTF">2017-08-18T03:02:00Z</dcterms:created>
  <dcterms:modified xsi:type="dcterms:W3CDTF">2019-12-23T18:16:59Z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